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9.xml" ContentType="application/vnd.openxmlformats-officedocument.presentationml.tags+xml"/>
  <Override PartName="/ppt/notesSlides/notesSlide22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5.xml" ContentType="application/vnd.openxmlformats-officedocument.presentationml.notesSlide+xml"/>
  <Override PartName="/ppt/tags/tag94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460" r:id="rId2"/>
    <p:sldId id="888" r:id="rId3"/>
    <p:sldId id="461" r:id="rId4"/>
    <p:sldId id="936" r:id="rId5"/>
    <p:sldId id="817" r:id="rId6"/>
    <p:sldId id="818" r:id="rId7"/>
    <p:sldId id="855" r:id="rId8"/>
    <p:sldId id="856" r:id="rId9"/>
    <p:sldId id="857" r:id="rId10"/>
    <p:sldId id="850" r:id="rId11"/>
    <p:sldId id="821" r:id="rId12"/>
    <p:sldId id="852" r:id="rId13"/>
    <p:sldId id="851" r:id="rId14"/>
    <p:sldId id="796" r:id="rId15"/>
    <p:sldId id="858" r:id="rId16"/>
    <p:sldId id="823" r:id="rId17"/>
    <p:sldId id="824" r:id="rId18"/>
    <p:sldId id="853" r:id="rId19"/>
    <p:sldId id="854" r:id="rId20"/>
    <p:sldId id="825" r:id="rId21"/>
    <p:sldId id="828" r:id="rId22"/>
    <p:sldId id="860" r:id="rId23"/>
    <p:sldId id="861" r:id="rId24"/>
    <p:sldId id="859" r:id="rId25"/>
    <p:sldId id="862" r:id="rId26"/>
    <p:sldId id="829" r:id="rId27"/>
    <p:sldId id="863" r:id="rId28"/>
    <p:sldId id="864" r:id="rId29"/>
    <p:sldId id="865" r:id="rId30"/>
    <p:sldId id="866" r:id="rId31"/>
    <p:sldId id="867" r:id="rId32"/>
    <p:sldId id="868" r:id="rId33"/>
    <p:sldId id="869" r:id="rId34"/>
    <p:sldId id="870" r:id="rId35"/>
    <p:sldId id="871" r:id="rId36"/>
    <p:sldId id="872" r:id="rId37"/>
    <p:sldId id="873" r:id="rId38"/>
    <p:sldId id="874" r:id="rId39"/>
    <p:sldId id="875" r:id="rId40"/>
    <p:sldId id="876" r:id="rId41"/>
    <p:sldId id="877" r:id="rId42"/>
    <p:sldId id="880" r:id="rId43"/>
    <p:sldId id="882" r:id="rId44"/>
    <p:sldId id="883" r:id="rId45"/>
    <p:sldId id="884" r:id="rId46"/>
    <p:sldId id="885" r:id="rId47"/>
    <p:sldId id="886" r:id="rId48"/>
    <p:sldId id="887" r:id="rId49"/>
  </p:sldIdLst>
  <p:sldSz cx="12192000" cy="6858000"/>
  <p:notesSz cx="6797675" cy="9926638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  <a:srgbClr val="66CCFF"/>
    <a:srgbClr val="75DBFF"/>
    <a:srgbClr val="0070C0"/>
    <a:srgbClr val="9BBB40"/>
    <a:srgbClr val="F7B52C"/>
    <a:srgbClr val="3E3A39"/>
    <a:srgbClr val="00B0F0"/>
    <a:srgbClr val="32BB99"/>
    <a:srgbClr val="80C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31" autoAdjust="0"/>
    <p:restoredTop sz="96412" autoAdjust="0"/>
  </p:normalViewPr>
  <p:slideViewPr>
    <p:cSldViewPr snapToGrid="0" showGuides="1">
      <p:cViewPr>
        <p:scale>
          <a:sx n="70" d="100"/>
          <a:sy n="70" d="100"/>
        </p:scale>
        <p:origin x="-720" y="-390"/>
      </p:cViewPr>
      <p:guideLst>
        <p:guide orient="horz" pos="1956"/>
        <p:guide pos="3840"/>
        <p:guide pos="778"/>
        <p:guide pos="6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21108"/>
    </p:cViewPr>
  </p:sorterViewPr>
  <p:notesViewPr>
    <p:cSldViewPr snapToGrid="0">
      <p:cViewPr varScale="1">
        <p:scale>
          <a:sx n="91" d="100"/>
          <a:sy n="91" d="100"/>
        </p:scale>
        <p:origin x="-1488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Sheet1!$K$8</c:f>
              <c:strCache>
                <c:ptCount val="1"/>
                <c:pt idx="0">
                  <c:v>汽车年产量（万辆）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cat>
            <c:strRef>
              <c:f>Sheet1!$J$9:$J$11</c:f>
              <c:strCache>
                <c:ptCount val="3"/>
                <c:pt idx="0">
                  <c:v>2015年</c:v>
                </c:pt>
                <c:pt idx="1">
                  <c:v>2016年</c:v>
                </c:pt>
                <c:pt idx="2">
                  <c:v>2017年</c:v>
                </c:pt>
              </c:strCache>
            </c:strRef>
          </c:cat>
          <c:val>
            <c:numRef>
              <c:f>Sheet1!$K$9:$K$11</c:f>
              <c:numCache>
                <c:formatCode>General</c:formatCode>
                <c:ptCount val="3"/>
                <c:pt idx="0">
                  <c:v>1927</c:v>
                </c:pt>
                <c:pt idx="1">
                  <c:v>2211</c:v>
                </c:pt>
                <c:pt idx="2">
                  <c:v>2902</c:v>
                </c:pt>
              </c:numCache>
            </c:numRef>
          </c:val>
        </c:ser>
        <c:ser>
          <c:idx val="1"/>
          <c:order val="1"/>
          <c:tx>
            <c:strRef>
              <c:f>Sheet1!$L$8</c:f>
              <c:strCache>
                <c:ptCount val="1"/>
                <c:pt idx="0">
                  <c:v>汽车年销量（万辆）</c:v>
                </c:pt>
              </c:strCache>
            </c:strRef>
          </c:tx>
          <c:spPr>
            <a:solidFill>
              <a:srgbClr val="7030A0"/>
            </a:solidFill>
          </c:spPr>
          <c:invertIfNegative val="0"/>
          <c:cat>
            <c:strRef>
              <c:f>Sheet1!$J$9:$J$11</c:f>
              <c:strCache>
                <c:ptCount val="3"/>
                <c:pt idx="0">
                  <c:v>2015年</c:v>
                </c:pt>
                <c:pt idx="1">
                  <c:v>2016年</c:v>
                </c:pt>
                <c:pt idx="2">
                  <c:v>2017年</c:v>
                </c:pt>
              </c:strCache>
            </c:strRef>
          </c:cat>
          <c:val>
            <c:numRef>
              <c:f>Sheet1!$L$9:$L$11</c:f>
              <c:numCache>
                <c:formatCode>General</c:formatCode>
                <c:ptCount val="3"/>
                <c:pt idx="0">
                  <c:v>1930</c:v>
                </c:pt>
                <c:pt idx="1">
                  <c:v>2198</c:v>
                </c:pt>
                <c:pt idx="2">
                  <c:v>2888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9447296"/>
        <c:axId val="51252608"/>
      </c:barChart>
      <c:catAx>
        <c:axId val="594472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思源宋体 CN" panose="02020400000000000000" charset="-122"/>
              </a:defRPr>
            </a:pPr>
            <a:endParaRPr lang="zh-CN"/>
          </a:p>
        </c:txPr>
        <c:crossAx val="51252608"/>
        <c:crosses val="autoZero"/>
        <c:auto val="1"/>
        <c:lblAlgn val="ctr"/>
        <c:lblOffset val="100"/>
        <c:noMultiLvlLbl val="0"/>
      </c:catAx>
      <c:valAx>
        <c:axId val="512526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思源宋体 CN" panose="02020400000000000000" charset="-122"/>
              </a:defRPr>
            </a:pPr>
            <a:endParaRPr lang="zh-CN"/>
          </a:p>
        </c:txPr>
        <c:crossAx val="59447296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思源宋体 CN" panose="02020400000000000000" charset="-122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思源宋体 CN" panose="02020400000000000000" charset="-122"/>
              </a:defRPr>
            </a:pPr>
            <a:endParaRPr lang="zh-CN"/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1" i="0" u="none" strike="noStrike" kern="1200" baseline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思源宋体 CN" panose="02020400000000000000" charset="-122"/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lang="zh-CN" b="1">
          <a:latin typeface="方正仿宋_GBK" panose="03000509000000000000" pitchFamily="65" charset="-122"/>
          <a:ea typeface="方正仿宋_GBK" panose="03000509000000000000" pitchFamily="65" charset="-122"/>
        </a:defRPr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#1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4553AE-D7C7-457D-82EF-BECB6E96253A}" type="doc">
      <dgm:prSet loTypeId="urn:microsoft.com/office/officeart/2005/8/layout/venn1" loCatId="relationship" qsTypeId="urn:microsoft.com/office/officeart/2005/8/quickstyle/simple1#1" qsCatId="simple" csTypeId="urn:microsoft.com/office/officeart/2005/8/colors/colorful2#1" csCatId="colorful" phldr="1"/>
      <dgm:spPr/>
    </dgm:pt>
    <dgm:pt modelId="{C7561011-3B9E-41C8-970C-B1B39E793FBF}">
      <dgm:prSet phldrT="[文本]" custT="1"/>
      <dgm:spPr>
        <a:solidFill>
          <a:schemeClr val="accent1">
            <a:lumMod val="75000"/>
            <a:alpha val="50000"/>
          </a:schemeClr>
        </a:solidFill>
      </dgm:spPr>
      <dgm:t>
        <a:bodyPr/>
        <a:lstStyle/>
        <a:p>
          <a:pPr algn="ctr"/>
          <a:r>
            <a:rPr lang="zh-CN" altLang="en-US" sz="1600" b="1" dirty="0">
              <a:latin typeface="思源宋体 CN" pitchFamily="18" charset="-122"/>
              <a:ea typeface="思源宋体 CN" pitchFamily="18" charset="-122"/>
            </a:rPr>
            <a:t>实训室综合管理系统</a:t>
          </a:r>
        </a:p>
      </dgm:t>
    </dgm:pt>
    <dgm:pt modelId="{F293D58C-EA5E-48C2-BF49-3ECBFAC71136}" type="parTrans" cxnId="{E74B3AB5-7B0B-4009-97FC-0E41669E9539}">
      <dgm:prSet/>
      <dgm:spPr/>
      <dgm:t>
        <a:bodyPr/>
        <a:lstStyle/>
        <a:p>
          <a:pPr algn="ctr"/>
          <a:endParaRPr lang="zh-CN" altLang="en-US" sz="1800" b="1">
            <a:latin typeface="思源宋体 CN" pitchFamily="18" charset="-122"/>
            <a:ea typeface="思源宋体 CN" pitchFamily="18" charset="-122"/>
          </a:endParaRPr>
        </a:p>
      </dgm:t>
    </dgm:pt>
    <dgm:pt modelId="{50AB0D16-DC1B-4018-9D72-243E643CAB73}" type="sibTrans" cxnId="{E74B3AB5-7B0B-4009-97FC-0E41669E9539}">
      <dgm:prSet/>
      <dgm:spPr/>
      <dgm:t>
        <a:bodyPr/>
        <a:lstStyle/>
        <a:p>
          <a:pPr algn="ctr"/>
          <a:endParaRPr lang="zh-CN" altLang="en-US" sz="1800" b="1">
            <a:latin typeface="思源宋体 CN" pitchFamily="18" charset="-122"/>
            <a:ea typeface="思源宋体 CN" pitchFamily="18" charset="-122"/>
          </a:endParaRPr>
        </a:p>
      </dgm:t>
    </dgm:pt>
    <dgm:pt modelId="{79A2F872-8444-4DEC-93F7-B5FAE6E6998B}">
      <dgm:prSet custT="1"/>
      <dgm:spPr>
        <a:solidFill>
          <a:schemeClr val="accent2">
            <a:lumMod val="75000"/>
            <a:alpha val="50000"/>
          </a:schemeClr>
        </a:solidFill>
      </dgm:spPr>
      <dgm:t>
        <a:bodyPr/>
        <a:lstStyle/>
        <a:p>
          <a:pPr algn="ctr"/>
          <a:r>
            <a:rPr lang="zh-CN" altLang="en-US" sz="1600" b="1" dirty="0">
              <a:latin typeface="思源宋体 CN" pitchFamily="18" charset="-122"/>
              <a:ea typeface="思源宋体 CN" pitchFamily="18" charset="-122"/>
            </a:rPr>
            <a:t>教学做实时评测分析系统</a:t>
          </a:r>
        </a:p>
      </dgm:t>
    </dgm:pt>
    <dgm:pt modelId="{FF201A7B-6EA4-4B84-9FC3-00AD85923AA4}" type="parTrans" cxnId="{41686FF5-42E9-4850-83F4-C0FA8FBB7F86}">
      <dgm:prSet/>
      <dgm:spPr/>
      <dgm:t>
        <a:bodyPr/>
        <a:lstStyle/>
        <a:p>
          <a:pPr algn="ctr"/>
          <a:endParaRPr lang="zh-CN" altLang="en-US" sz="1800" b="1">
            <a:latin typeface="思源宋体 CN" pitchFamily="18" charset="-122"/>
            <a:ea typeface="思源宋体 CN" pitchFamily="18" charset="-122"/>
          </a:endParaRPr>
        </a:p>
      </dgm:t>
    </dgm:pt>
    <dgm:pt modelId="{E2D66D9A-14B6-4E07-ACFD-198202BA3969}" type="sibTrans" cxnId="{41686FF5-42E9-4850-83F4-C0FA8FBB7F86}">
      <dgm:prSet/>
      <dgm:spPr/>
      <dgm:t>
        <a:bodyPr/>
        <a:lstStyle/>
        <a:p>
          <a:pPr algn="ctr"/>
          <a:endParaRPr lang="zh-CN" altLang="en-US" sz="1800" b="1">
            <a:latin typeface="思源宋体 CN" pitchFamily="18" charset="-122"/>
            <a:ea typeface="思源宋体 CN" pitchFamily="18" charset="-122"/>
          </a:endParaRPr>
        </a:p>
      </dgm:t>
    </dgm:pt>
    <dgm:pt modelId="{8DC3BBF0-59BB-47BC-A299-B4315709F3DC}">
      <dgm:prSet custT="1"/>
      <dgm:spPr>
        <a:solidFill>
          <a:schemeClr val="accent5">
            <a:lumMod val="60000"/>
            <a:lumOff val="40000"/>
            <a:alpha val="50000"/>
          </a:schemeClr>
        </a:solidFill>
      </dgm:spPr>
      <dgm:t>
        <a:bodyPr/>
        <a:lstStyle/>
        <a:p>
          <a:pPr algn="ctr"/>
          <a:r>
            <a:rPr lang="zh-CN" altLang="en-US" sz="1600" b="1" dirty="0">
              <a:latin typeface="思源宋体 CN" pitchFamily="18" charset="-122"/>
              <a:ea typeface="思源宋体 CN" pitchFamily="18" charset="-122"/>
            </a:rPr>
            <a:t>实训室环境智能控制系统</a:t>
          </a:r>
        </a:p>
      </dgm:t>
    </dgm:pt>
    <dgm:pt modelId="{B46F0301-057C-4EDB-BB20-9C3809D67B41}" type="parTrans" cxnId="{86A01138-0039-4A80-A8DF-A5305B25D63C}">
      <dgm:prSet/>
      <dgm:spPr/>
      <dgm:t>
        <a:bodyPr/>
        <a:lstStyle/>
        <a:p>
          <a:pPr algn="ctr"/>
          <a:endParaRPr lang="zh-CN" altLang="en-US" sz="1800" b="1">
            <a:latin typeface="思源宋体 CN" pitchFamily="18" charset="-122"/>
            <a:ea typeface="思源宋体 CN" pitchFamily="18" charset="-122"/>
          </a:endParaRPr>
        </a:p>
      </dgm:t>
    </dgm:pt>
    <dgm:pt modelId="{131F8F36-B145-405A-829D-630847FED3A7}" type="sibTrans" cxnId="{86A01138-0039-4A80-A8DF-A5305B25D63C}">
      <dgm:prSet/>
      <dgm:spPr/>
      <dgm:t>
        <a:bodyPr/>
        <a:lstStyle/>
        <a:p>
          <a:pPr algn="ctr"/>
          <a:endParaRPr lang="zh-CN" altLang="en-US" sz="1800" b="1">
            <a:latin typeface="思源宋体 CN" pitchFamily="18" charset="-122"/>
            <a:ea typeface="思源宋体 CN" pitchFamily="18" charset="-122"/>
          </a:endParaRPr>
        </a:p>
      </dgm:t>
    </dgm:pt>
    <dgm:pt modelId="{893F9CFD-5D91-439D-9D32-236DCF5F8440}" type="pres">
      <dgm:prSet presAssocID="{9C4553AE-D7C7-457D-82EF-BECB6E96253A}" presName="compositeShape" presStyleCnt="0">
        <dgm:presLayoutVars>
          <dgm:chMax val="7"/>
          <dgm:dir/>
          <dgm:resizeHandles val="exact"/>
        </dgm:presLayoutVars>
      </dgm:prSet>
      <dgm:spPr/>
    </dgm:pt>
    <dgm:pt modelId="{FBE747C3-42A0-4468-A7A8-D3BB8E271450}" type="pres">
      <dgm:prSet presAssocID="{C7561011-3B9E-41C8-970C-B1B39E793FBF}" presName="circ1" presStyleLbl="vennNode1" presStyleIdx="0" presStyleCnt="3"/>
      <dgm:spPr/>
      <dgm:t>
        <a:bodyPr/>
        <a:lstStyle/>
        <a:p>
          <a:endParaRPr lang="zh-CN" altLang="en-US"/>
        </a:p>
      </dgm:t>
    </dgm:pt>
    <dgm:pt modelId="{70185D04-1F65-4DD1-8E1C-B74D410494FE}" type="pres">
      <dgm:prSet presAssocID="{C7561011-3B9E-41C8-970C-B1B39E793FB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06E6AF-E2B3-464E-BEC1-6602A6DC7539}" type="pres">
      <dgm:prSet presAssocID="{79A2F872-8444-4DEC-93F7-B5FAE6E6998B}" presName="circ2" presStyleLbl="vennNode1" presStyleIdx="1" presStyleCnt="3" custScaleX="107122" custScaleY="107147"/>
      <dgm:spPr/>
      <dgm:t>
        <a:bodyPr/>
        <a:lstStyle/>
        <a:p>
          <a:endParaRPr lang="zh-CN" altLang="en-US"/>
        </a:p>
      </dgm:t>
    </dgm:pt>
    <dgm:pt modelId="{0BF7F898-5E37-413B-8DEC-640964428F6D}" type="pres">
      <dgm:prSet presAssocID="{79A2F872-8444-4DEC-93F7-B5FAE6E6998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9DFE6E-CDEA-4DCD-92BB-ADEA73B510A2}" type="pres">
      <dgm:prSet presAssocID="{8DC3BBF0-59BB-47BC-A299-B4315709F3DC}" presName="circ3" presStyleLbl="vennNode1" presStyleIdx="2" presStyleCnt="3" custScaleX="104864" custScaleY="102994"/>
      <dgm:spPr/>
      <dgm:t>
        <a:bodyPr/>
        <a:lstStyle/>
        <a:p>
          <a:endParaRPr lang="zh-CN" altLang="en-US"/>
        </a:p>
      </dgm:t>
    </dgm:pt>
    <dgm:pt modelId="{FAB87A63-A642-4398-BB26-D35FB7FBB7FD}" type="pres">
      <dgm:prSet presAssocID="{8DC3BBF0-59BB-47BC-A299-B4315709F3D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1686FF5-42E9-4850-83F4-C0FA8FBB7F86}" srcId="{9C4553AE-D7C7-457D-82EF-BECB6E96253A}" destId="{79A2F872-8444-4DEC-93F7-B5FAE6E6998B}" srcOrd="1" destOrd="0" parTransId="{FF201A7B-6EA4-4B84-9FC3-00AD85923AA4}" sibTransId="{E2D66D9A-14B6-4E07-ACFD-198202BA3969}"/>
    <dgm:cxn modelId="{57BB450B-E374-4063-BC9A-65147B6F43A1}" type="presOf" srcId="{8DC3BBF0-59BB-47BC-A299-B4315709F3DC}" destId="{FAB87A63-A642-4398-BB26-D35FB7FBB7FD}" srcOrd="1" destOrd="0" presId="urn:microsoft.com/office/officeart/2005/8/layout/venn1"/>
    <dgm:cxn modelId="{2591BDF0-F40F-4337-9CEB-129C0928F0CB}" type="presOf" srcId="{C7561011-3B9E-41C8-970C-B1B39E793FBF}" destId="{FBE747C3-42A0-4468-A7A8-D3BB8E271450}" srcOrd="0" destOrd="0" presId="urn:microsoft.com/office/officeart/2005/8/layout/venn1"/>
    <dgm:cxn modelId="{86A01138-0039-4A80-A8DF-A5305B25D63C}" srcId="{9C4553AE-D7C7-457D-82EF-BECB6E96253A}" destId="{8DC3BBF0-59BB-47BC-A299-B4315709F3DC}" srcOrd="2" destOrd="0" parTransId="{B46F0301-057C-4EDB-BB20-9C3809D67B41}" sibTransId="{131F8F36-B145-405A-829D-630847FED3A7}"/>
    <dgm:cxn modelId="{C605C400-7B5C-4FDF-9782-23F0270881F0}" type="presOf" srcId="{79A2F872-8444-4DEC-93F7-B5FAE6E6998B}" destId="{2206E6AF-E2B3-464E-BEC1-6602A6DC7539}" srcOrd="0" destOrd="0" presId="urn:microsoft.com/office/officeart/2005/8/layout/venn1"/>
    <dgm:cxn modelId="{E74B3AB5-7B0B-4009-97FC-0E41669E9539}" srcId="{9C4553AE-D7C7-457D-82EF-BECB6E96253A}" destId="{C7561011-3B9E-41C8-970C-B1B39E793FBF}" srcOrd="0" destOrd="0" parTransId="{F293D58C-EA5E-48C2-BF49-3ECBFAC71136}" sibTransId="{50AB0D16-DC1B-4018-9D72-243E643CAB73}"/>
    <dgm:cxn modelId="{2275FB48-8072-4DF0-8230-F723263BAAB7}" type="presOf" srcId="{C7561011-3B9E-41C8-970C-B1B39E793FBF}" destId="{70185D04-1F65-4DD1-8E1C-B74D410494FE}" srcOrd="1" destOrd="0" presId="urn:microsoft.com/office/officeart/2005/8/layout/venn1"/>
    <dgm:cxn modelId="{424A6B07-E6AF-4F0B-82AB-8D2018CC973D}" type="presOf" srcId="{8DC3BBF0-59BB-47BC-A299-B4315709F3DC}" destId="{2B9DFE6E-CDEA-4DCD-92BB-ADEA73B510A2}" srcOrd="0" destOrd="0" presId="urn:microsoft.com/office/officeart/2005/8/layout/venn1"/>
    <dgm:cxn modelId="{6F0A5012-3D85-4904-9863-93756A776EA3}" type="presOf" srcId="{79A2F872-8444-4DEC-93F7-B5FAE6E6998B}" destId="{0BF7F898-5E37-413B-8DEC-640964428F6D}" srcOrd="1" destOrd="0" presId="urn:microsoft.com/office/officeart/2005/8/layout/venn1"/>
    <dgm:cxn modelId="{33F737D9-0716-44DF-8B4D-22E5ED30C4E4}" type="presOf" srcId="{9C4553AE-D7C7-457D-82EF-BECB6E96253A}" destId="{893F9CFD-5D91-439D-9D32-236DCF5F8440}" srcOrd="0" destOrd="0" presId="urn:microsoft.com/office/officeart/2005/8/layout/venn1"/>
    <dgm:cxn modelId="{3DFF1245-E0AD-41F3-8BE6-B5F6F68A30BC}" type="presParOf" srcId="{893F9CFD-5D91-439D-9D32-236DCF5F8440}" destId="{FBE747C3-42A0-4468-A7A8-D3BB8E271450}" srcOrd="0" destOrd="0" presId="urn:microsoft.com/office/officeart/2005/8/layout/venn1"/>
    <dgm:cxn modelId="{0915ABF3-E2B9-408A-971A-962122D014C3}" type="presParOf" srcId="{893F9CFD-5D91-439D-9D32-236DCF5F8440}" destId="{70185D04-1F65-4DD1-8E1C-B74D410494FE}" srcOrd="1" destOrd="0" presId="urn:microsoft.com/office/officeart/2005/8/layout/venn1"/>
    <dgm:cxn modelId="{92976B45-A3B1-4A75-AFFC-AC7E1E87F8EC}" type="presParOf" srcId="{893F9CFD-5D91-439D-9D32-236DCF5F8440}" destId="{2206E6AF-E2B3-464E-BEC1-6602A6DC7539}" srcOrd="2" destOrd="0" presId="urn:microsoft.com/office/officeart/2005/8/layout/venn1"/>
    <dgm:cxn modelId="{3BF745F2-C640-471F-B4C5-F95352628033}" type="presParOf" srcId="{893F9CFD-5D91-439D-9D32-236DCF5F8440}" destId="{0BF7F898-5E37-413B-8DEC-640964428F6D}" srcOrd="3" destOrd="0" presId="urn:microsoft.com/office/officeart/2005/8/layout/venn1"/>
    <dgm:cxn modelId="{9972E061-AE60-4964-B079-98A688D14C25}" type="presParOf" srcId="{893F9CFD-5D91-439D-9D32-236DCF5F8440}" destId="{2B9DFE6E-CDEA-4DCD-92BB-ADEA73B510A2}" srcOrd="4" destOrd="0" presId="urn:microsoft.com/office/officeart/2005/8/layout/venn1"/>
    <dgm:cxn modelId="{3E2CB848-B551-4B72-B169-D95BB4854F30}" type="presParOf" srcId="{893F9CFD-5D91-439D-9D32-236DCF5F8440}" destId="{FAB87A63-A642-4398-BB26-D35FB7FBB7F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889BA5-E575-4E32-A6C9-109E277CD755}" type="doc">
      <dgm:prSet loTypeId="urn:microsoft.com/office/officeart/2005/8/layout/cycle4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3C4DC540-F7EC-4038-9173-8E231250DDC6}">
      <dgm:prSet phldrT="[文本]" custT="1"/>
      <dgm:spPr/>
      <dgm:t>
        <a:bodyPr/>
        <a:lstStyle/>
        <a:p>
          <a:r>
            <a:rPr lang="zh-CN" altLang="en-US" sz="1600" dirty="0" smtClean="0">
              <a:latin typeface="思源宋体 CN" pitchFamily="18" charset="-122"/>
              <a:ea typeface="思源宋体 CN" pitchFamily="18" charset="-122"/>
            </a:rPr>
            <a:t>精品</a:t>
          </a:r>
          <a:r>
            <a:rPr lang="en-US" altLang="zh-CN" sz="1600" dirty="0" smtClean="0">
              <a:latin typeface="思源宋体 CN" pitchFamily="18" charset="-122"/>
              <a:ea typeface="思源宋体 CN" pitchFamily="18" charset="-122"/>
            </a:rPr>
            <a:t>/</a:t>
          </a:r>
          <a:r>
            <a:rPr lang="zh-CN" altLang="en-US" sz="1600" smtClean="0">
              <a:latin typeface="思源宋体 CN" pitchFamily="18" charset="-122"/>
              <a:ea typeface="思源宋体 CN" pitchFamily="18" charset="-122"/>
            </a:rPr>
            <a:t>核心课程</a:t>
          </a:r>
          <a:r>
            <a:rPr lang="zh-CN" altLang="en-US" sz="1600" dirty="0" smtClean="0">
              <a:latin typeface="思源宋体 CN" pitchFamily="18" charset="-122"/>
              <a:ea typeface="思源宋体 CN" pitchFamily="18" charset="-122"/>
            </a:rPr>
            <a:t>建设</a:t>
          </a:r>
          <a:endParaRPr lang="zh-CN" altLang="en-US" sz="1600" dirty="0">
            <a:latin typeface="思源宋体 CN" pitchFamily="18" charset="-122"/>
            <a:ea typeface="思源宋体 CN" pitchFamily="18" charset="-122"/>
          </a:endParaRPr>
        </a:p>
      </dgm:t>
    </dgm:pt>
    <dgm:pt modelId="{EFB45525-C9A7-4805-9F27-A8888DB88B98}" type="parTrans" cxnId="{842ADA96-78F4-4F82-8EEB-7C53A7BA164D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CA501263-8534-4FF7-B5AF-71CC02E6A634}" type="sibTrans" cxnId="{842ADA96-78F4-4F82-8EEB-7C53A7BA164D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81B74A0D-00F7-4B3C-9AF6-57EAD6FBF69F}">
      <dgm:prSet phldrT="[文本]" custT="1"/>
      <dgm:spPr/>
      <dgm:t>
        <a:bodyPr/>
        <a:lstStyle/>
        <a:p>
          <a:r>
            <a:rPr lang="zh-CN" altLang="en-US" sz="1200" dirty="0" smtClean="0">
              <a:latin typeface="思源宋体 CN" pitchFamily="18" charset="-122"/>
              <a:ea typeface="思源宋体 CN" pitchFamily="18" charset="-122"/>
            </a:rPr>
            <a:t>精品课程申报</a:t>
          </a:r>
          <a:endParaRPr lang="zh-CN" altLang="en-US" sz="1200" dirty="0">
            <a:latin typeface="思源宋体 CN" pitchFamily="18" charset="-122"/>
            <a:ea typeface="思源宋体 CN" pitchFamily="18" charset="-122"/>
          </a:endParaRPr>
        </a:p>
      </dgm:t>
    </dgm:pt>
    <dgm:pt modelId="{3F5E2BD2-97EF-4B5A-B929-0087462333B2}" type="parTrans" cxnId="{C71C5C32-A4B8-408B-809D-CCE11F0B7CD3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7007D480-AF20-4A27-8F3A-9106C371249E}" type="sibTrans" cxnId="{C71C5C32-A4B8-408B-809D-CCE11F0B7CD3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5B3DC108-73CD-4A57-A57A-F7509E8A0CCB}">
      <dgm:prSet phldrT="[文本]" custT="1"/>
      <dgm:spPr/>
      <dgm:t>
        <a:bodyPr/>
        <a:lstStyle/>
        <a:p>
          <a:r>
            <a:rPr lang="zh-CN" altLang="en-US" sz="1600" dirty="0" smtClean="0">
              <a:latin typeface="思源宋体 CN" pitchFamily="18" charset="-122"/>
              <a:ea typeface="思源宋体 CN" pitchFamily="18" charset="-122"/>
            </a:rPr>
            <a:t>资源库  建设</a:t>
          </a:r>
          <a:endParaRPr lang="zh-CN" altLang="en-US" sz="1600" dirty="0">
            <a:latin typeface="思源宋体 CN" pitchFamily="18" charset="-122"/>
            <a:ea typeface="思源宋体 CN" pitchFamily="18" charset="-122"/>
          </a:endParaRPr>
        </a:p>
      </dgm:t>
    </dgm:pt>
    <dgm:pt modelId="{6A5BEB6E-5337-4623-A184-A03E6A681592}" type="parTrans" cxnId="{E6A4400A-2B4A-4D18-A24E-96D128AD674C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950CF7FE-0F68-4C1B-8F26-78054AEA029A}" type="sibTrans" cxnId="{E6A4400A-2B4A-4D18-A24E-96D128AD674C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A23E6574-5FFC-4567-91D4-9F0B1B8F07CB}">
      <dgm:prSet phldrT="[文本]" custT="1"/>
      <dgm:spPr/>
      <dgm:t>
        <a:bodyPr/>
        <a:lstStyle/>
        <a:p>
          <a:r>
            <a:rPr lang="zh-CN" altLang="en-US" sz="1200" dirty="0" smtClean="0">
              <a:latin typeface="思源宋体 CN" pitchFamily="18" charset="-122"/>
              <a:ea typeface="思源宋体 CN" pitchFamily="18" charset="-122"/>
            </a:rPr>
            <a:t>动画库建设</a:t>
          </a:r>
          <a:endParaRPr lang="zh-CN" altLang="en-US" sz="1200" dirty="0">
            <a:latin typeface="思源宋体 CN" pitchFamily="18" charset="-122"/>
            <a:ea typeface="思源宋体 CN" pitchFamily="18" charset="-122"/>
          </a:endParaRPr>
        </a:p>
      </dgm:t>
    </dgm:pt>
    <dgm:pt modelId="{3FE573E0-DAA5-4914-80DC-AAD81B2F1639}" type="parTrans" cxnId="{47ADD39F-F44E-49DE-9968-56CDBEB58DCA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602D0810-E19C-443B-90DA-5B0635FD896C}" type="sibTrans" cxnId="{47ADD39F-F44E-49DE-9968-56CDBEB58DCA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ECC6BD8D-DE3A-4CA8-ACB2-1E8A70CF0088}">
      <dgm:prSet phldrT="[文本]" custT="1"/>
      <dgm:spPr/>
      <dgm:t>
        <a:bodyPr/>
        <a:lstStyle/>
        <a:p>
          <a:r>
            <a:rPr lang="zh-CN" altLang="en-US" sz="1400" dirty="0" smtClean="0">
              <a:latin typeface="思源宋体 CN" pitchFamily="18" charset="-122"/>
              <a:ea typeface="思源宋体 CN" pitchFamily="18" charset="-122"/>
            </a:rPr>
            <a:t>实训室配套资源建设</a:t>
          </a:r>
          <a:endParaRPr lang="zh-CN" altLang="en-US" sz="1400" dirty="0">
            <a:latin typeface="思源宋体 CN" pitchFamily="18" charset="-122"/>
            <a:ea typeface="思源宋体 CN" pitchFamily="18" charset="-122"/>
          </a:endParaRPr>
        </a:p>
      </dgm:t>
    </dgm:pt>
    <dgm:pt modelId="{0C53326E-7954-488B-8D59-7151DC75473B}" type="parTrans" cxnId="{6FA59FDD-DFAD-48BD-BDCC-4740E03F9FF6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6AA6F955-6C87-4C20-9EFD-4F37D2D3996A}" type="sibTrans" cxnId="{6FA59FDD-DFAD-48BD-BDCC-4740E03F9FF6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AD62DDE5-D567-426E-B7E2-3B96CEC7D46A}">
      <dgm:prSet phldrT="[文本]" custT="1"/>
      <dgm:spPr/>
      <dgm:t>
        <a:bodyPr/>
        <a:lstStyle/>
        <a:p>
          <a:r>
            <a:rPr lang="zh-CN" altLang="en-US" sz="1200" dirty="0" smtClean="0">
              <a:latin typeface="思源宋体 CN" pitchFamily="18" charset="-122"/>
              <a:ea typeface="思源宋体 CN" pitchFamily="18" charset="-122"/>
            </a:rPr>
            <a:t>实训指导书</a:t>
          </a:r>
          <a:endParaRPr lang="zh-CN" altLang="en-US" sz="1200" dirty="0">
            <a:latin typeface="思源宋体 CN" pitchFamily="18" charset="-122"/>
            <a:ea typeface="思源宋体 CN" pitchFamily="18" charset="-122"/>
          </a:endParaRPr>
        </a:p>
      </dgm:t>
    </dgm:pt>
    <dgm:pt modelId="{E27D8938-FD2A-47EC-9FDF-BC48DC7F870B}" type="parTrans" cxnId="{A7DBBD05-24EA-444C-8206-90A57BC4BCC7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45486EA5-1C56-4EF4-B244-264C48CFAB38}" type="sibTrans" cxnId="{A7DBBD05-24EA-444C-8206-90A57BC4BCC7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074E7DF9-7B82-4FC8-95D4-7CB7BD7FB33E}">
      <dgm:prSet phldrT="[文本]" custT="1"/>
      <dgm:spPr/>
      <dgm:t>
        <a:bodyPr/>
        <a:lstStyle/>
        <a:p>
          <a:r>
            <a:rPr lang="zh-CN" altLang="en-US" sz="1600" dirty="0" smtClean="0">
              <a:latin typeface="思源宋体 CN" pitchFamily="18" charset="-122"/>
              <a:ea typeface="思源宋体 CN" pitchFamily="18" charset="-122"/>
            </a:rPr>
            <a:t>校本教材</a:t>
          </a:r>
          <a:endParaRPr lang="zh-CN" altLang="en-US" sz="1600" dirty="0">
            <a:latin typeface="思源宋体 CN" pitchFamily="18" charset="-122"/>
            <a:ea typeface="思源宋体 CN" pitchFamily="18" charset="-122"/>
          </a:endParaRPr>
        </a:p>
      </dgm:t>
    </dgm:pt>
    <dgm:pt modelId="{11F3BACF-5B56-420A-9394-4FA76069E402}" type="parTrans" cxnId="{571CA241-3E2E-41A8-9160-9660AE556C2E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3BE6FABD-6F43-4D03-B752-6996BB74D23B}" type="sibTrans" cxnId="{571CA241-3E2E-41A8-9160-9660AE556C2E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0093CE2B-C0D8-474D-9DE0-770468FE193A}">
      <dgm:prSet phldrT="[文本]" custT="1"/>
      <dgm:spPr/>
      <dgm:t>
        <a:bodyPr/>
        <a:lstStyle/>
        <a:p>
          <a:r>
            <a:rPr lang="zh-CN" altLang="en-US" sz="1200" dirty="0" smtClean="0">
              <a:latin typeface="思源宋体 CN" pitchFamily="18" charset="-122"/>
              <a:ea typeface="思源宋体 CN" pitchFamily="18" charset="-122"/>
            </a:rPr>
            <a:t>项目式开发</a:t>
          </a:r>
          <a:endParaRPr lang="zh-CN" altLang="en-US" sz="1200" dirty="0">
            <a:latin typeface="思源宋体 CN" pitchFamily="18" charset="-122"/>
            <a:ea typeface="思源宋体 CN" pitchFamily="18" charset="-122"/>
          </a:endParaRPr>
        </a:p>
      </dgm:t>
    </dgm:pt>
    <dgm:pt modelId="{8E9E7224-864D-49D4-A6F1-1856DC20CCA9}" type="parTrans" cxnId="{0E4FB6B4-E2BB-47BF-90E8-0D1DC6F24677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8B603A2D-9AF1-4D33-A4DA-4DE3EDB8917B}" type="sibTrans" cxnId="{0E4FB6B4-E2BB-47BF-90E8-0D1DC6F24677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024D343F-8D3F-432A-B26B-7BE187141F17}">
      <dgm:prSet phldrT="[文本]" custT="1"/>
      <dgm:spPr/>
      <dgm:t>
        <a:bodyPr/>
        <a:lstStyle/>
        <a:p>
          <a:r>
            <a:rPr lang="zh-CN" altLang="en-US" sz="1200" dirty="0" smtClean="0">
              <a:latin typeface="思源宋体 CN" pitchFamily="18" charset="-122"/>
              <a:ea typeface="思源宋体 CN" pitchFamily="18" charset="-122"/>
            </a:rPr>
            <a:t>师资团队建设</a:t>
          </a:r>
          <a:endParaRPr lang="zh-CN" altLang="en-US" sz="1200" dirty="0">
            <a:latin typeface="思源宋体 CN" pitchFamily="18" charset="-122"/>
            <a:ea typeface="思源宋体 CN" pitchFamily="18" charset="-122"/>
          </a:endParaRPr>
        </a:p>
      </dgm:t>
    </dgm:pt>
    <dgm:pt modelId="{99FBE38F-B21F-47DB-8DA7-CCACB5EC2E96}" type="parTrans" cxnId="{67FB0857-556D-4819-AA03-29220C9D5681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197DE277-6FA6-4A8A-B486-3ACFF18B4180}" type="sibTrans" cxnId="{67FB0857-556D-4819-AA03-29220C9D5681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94A67206-74E9-4DED-BCF3-5CEE4EE337E8}">
      <dgm:prSet phldrT="[文本]" custT="1"/>
      <dgm:spPr/>
      <dgm:t>
        <a:bodyPr/>
        <a:lstStyle/>
        <a:p>
          <a:r>
            <a:rPr lang="zh-CN" altLang="en-US" sz="1200" dirty="0" smtClean="0">
              <a:latin typeface="思源宋体 CN" pitchFamily="18" charset="-122"/>
              <a:ea typeface="思源宋体 CN" pitchFamily="18" charset="-122"/>
            </a:rPr>
            <a:t>优质课程资源</a:t>
          </a:r>
          <a:endParaRPr lang="zh-CN" altLang="en-US" sz="1200" dirty="0">
            <a:latin typeface="思源宋体 CN" pitchFamily="18" charset="-122"/>
            <a:ea typeface="思源宋体 CN" pitchFamily="18" charset="-122"/>
          </a:endParaRPr>
        </a:p>
      </dgm:t>
    </dgm:pt>
    <dgm:pt modelId="{7BF698C2-7355-48C3-A148-D8589BBE6F7D}" type="parTrans" cxnId="{83B7229F-9F76-4EB1-B6A4-5951AC68A087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4D1F9D00-1F36-4012-BA13-82683986D129}" type="sibTrans" cxnId="{83B7229F-9F76-4EB1-B6A4-5951AC68A087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F5856C17-067C-4D09-A5A3-1634CA77CF8B}">
      <dgm:prSet phldrT="[文本]" custT="1"/>
      <dgm:spPr/>
      <dgm:t>
        <a:bodyPr/>
        <a:lstStyle/>
        <a:p>
          <a:r>
            <a:rPr lang="zh-CN" altLang="en-US" sz="1200" dirty="0" smtClean="0">
              <a:latin typeface="思源宋体 CN" pitchFamily="18" charset="-122"/>
              <a:ea typeface="思源宋体 CN" pitchFamily="18" charset="-122"/>
            </a:rPr>
            <a:t>先进工业案例</a:t>
          </a:r>
          <a:endParaRPr lang="zh-CN" altLang="en-US" sz="1200" dirty="0">
            <a:latin typeface="思源宋体 CN" pitchFamily="18" charset="-122"/>
            <a:ea typeface="思源宋体 CN" pitchFamily="18" charset="-122"/>
          </a:endParaRPr>
        </a:p>
      </dgm:t>
    </dgm:pt>
    <dgm:pt modelId="{57594538-B48A-4BA5-B3EF-422AE309CADA}" type="parTrans" cxnId="{8ADBCAEF-E224-4EBF-BE9F-BBAC268E5C00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BF129E64-9C27-484F-93A5-14DFC1442C7A}" type="sibTrans" cxnId="{8ADBCAEF-E224-4EBF-BE9F-BBAC268E5C00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5636C472-9CF2-4C54-B139-DD40D8DAE388}">
      <dgm:prSet phldrT="[文本]" custT="1"/>
      <dgm:spPr/>
      <dgm:t>
        <a:bodyPr/>
        <a:lstStyle/>
        <a:p>
          <a:r>
            <a:rPr lang="zh-CN" altLang="en-US" sz="1200" dirty="0" smtClean="0">
              <a:latin typeface="思源宋体 CN" pitchFamily="18" charset="-122"/>
              <a:ea typeface="思源宋体 CN" pitchFamily="18" charset="-122"/>
            </a:rPr>
            <a:t>配套资源课程</a:t>
          </a:r>
          <a:endParaRPr lang="zh-CN" altLang="en-US" sz="1200" dirty="0">
            <a:latin typeface="思源宋体 CN" pitchFamily="18" charset="-122"/>
            <a:ea typeface="思源宋体 CN" pitchFamily="18" charset="-122"/>
          </a:endParaRPr>
        </a:p>
      </dgm:t>
    </dgm:pt>
    <dgm:pt modelId="{15773056-BB79-409E-9598-1139B99F919B}" type="parTrans" cxnId="{BC1E47CC-A7EB-4FE2-B86B-9E6F48A92F2F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2734C29F-B5AF-4AD6-96E7-17004949471C}" type="sibTrans" cxnId="{BC1E47CC-A7EB-4FE2-B86B-9E6F48A92F2F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46C9D220-DAB0-4FB1-8BBE-8D0C8FAAEFB4}">
      <dgm:prSet phldrT="[文本]" custT="1"/>
      <dgm:spPr/>
      <dgm:t>
        <a:bodyPr/>
        <a:lstStyle/>
        <a:p>
          <a:r>
            <a:rPr lang="zh-CN" altLang="en-US" sz="1200" dirty="0" smtClean="0">
              <a:latin typeface="思源宋体 CN" pitchFamily="18" charset="-122"/>
              <a:ea typeface="思源宋体 CN" pitchFamily="18" charset="-122"/>
            </a:rPr>
            <a:t>视频库建设</a:t>
          </a:r>
          <a:endParaRPr lang="zh-CN" altLang="en-US" sz="1200" dirty="0">
            <a:latin typeface="思源宋体 CN" pitchFamily="18" charset="-122"/>
            <a:ea typeface="思源宋体 CN" pitchFamily="18" charset="-122"/>
          </a:endParaRPr>
        </a:p>
      </dgm:t>
    </dgm:pt>
    <dgm:pt modelId="{27B3AC89-DDE1-4666-87FC-8C57EE2C20F6}" type="parTrans" cxnId="{F3FB8A21-A0D1-44B2-84CA-789B674A23C4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B7A60639-4D48-4956-902B-3100573D0DD1}" type="sibTrans" cxnId="{F3FB8A21-A0D1-44B2-84CA-789B674A23C4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F39FA522-ACE7-4794-9537-572E287257EC}">
      <dgm:prSet phldrT="[文本]" custT="1"/>
      <dgm:spPr/>
      <dgm:t>
        <a:bodyPr/>
        <a:lstStyle/>
        <a:p>
          <a:r>
            <a:rPr lang="zh-CN" altLang="en-US" sz="1200" dirty="0" smtClean="0">
              <a:latin typeface="思源宋体 CN" pitchFamily="18" charset="-122"/>
              <a:ea typeface="思源宋体 CN" pitchFamily="18" charset="-122"/>
            </a:rPr>
            <a:t>习题库建设</a:t>
          </a:r>
          <a:endParaRPr lang="zh-CN" altLang="en-US" sz="1200" dirty="0">
            <a:latin typeface="思源宋体 CN" pitchFamily="18" charset="-122"/>
            <a:ea typeface="思源宋体 CN" pitchFamily="18" charset="-122"/>
          </a:endParaRPr>
        </a:p>
      </dgm:t>
    </dgm:pt>
    <dgm:pt modelId="{61594A27-F4FB-41A4-9CA3-0BF1BD0A5E58}" type="parTrans" cxnId="{2680277C-8B54-4A4E-9106-9E943707ECC9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06BE8127-93B3-4FB2-B5CC-100582119BDB}" type="sibTrans" cxnId="{2680277C-8B54-4A4E-9106-9E943707ECC9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DA68A5A6-FF72-4DF0-89C0-EACD733AAB73}">
      <dgm:prSet phldrT="[文本]" custT="1"/>
      <dgm:spPr/>
      <dgm:t>
        <a:bodyPr/>
        <a:lstStyle/>
        <a:p>
          <a:r>
            <a:rPr lang="zh-CN" altLang="en-US" sz="1200" dirty="0" smtClean="0">
              <a:latin typeface="思源宋体 CN" pitchFamily="18" charset="-122"/>
              <a:ea typeface="思源宋体 CN" pitchFamily="18" charset="-122"/>
            </a:rPr>
            <a:t>工作页</a:t>
          </a:r>
          <a:endParaRPr lang="zh-CN" altLang="en-US" sz="1200" dirty="0">
            <a:latin typeface="思源宋体 CN" pitchFamily="18" charset="-122"/>
            <a:ea typeface="思源宋体 CN" pitchFamily="18" charset="-122"/>
          </a:endParaRPr>
        </a:p>
      </dgm:t>
    </dgm:pt>
    <dgm:pt modelId="{10EB4E47-0EDF-4D5B-999F-685FF9A4634A}" type="parTrans" cxnId="{D54E55CF-3FE2-4F44-855A-2F52A6FBBE7B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A4383F77-3CB7-4320-9017-A047C290E67F}" type="sibTrans" cxnId="{D54E55CF-3FE2-4F44-855A-2F52A6FBBE7B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FBA0DF4E-A65F-4B33-831A-B07C27389F96}">
      <dgm:prSet phldrT="[文本]" custT="1"/>
      <dgm:spPr/>
      <dgm:t>
        <a:bodyPr/>
        <a:lstStyle/>
        <a:p>
          <a:r>
            <a:rPr lang="zh-CN" altLang="en-US" sz="1200" dirty="0" smtClean="0">
              <a:latin typeface="思源宋体 CN" pitchFamily="18" charset="-122"/>
              <a:ea typeface="思源宋体 CN" pitchFamily="18" charset="-122"/>
            </a:rPr>
            <a:t>实训文档材料</a:t>
          </a:r>
          <a:endParaRPr lang="zh-CN" altLang="en-US" sz="1200" dirty="0">
            <a:latin typeface="思源宋体 CN" pitchFamily="18" charset="-122"/>
            <a:ea typeface="思源宋体 CN" pitchFamily="18" charset="-122"/>
          </a:endParaRPr>
        </a:p>
      </dgm:t>
    </dgm:pt>
    <dgm:pt modelId="{D2EFFA1A-6C0C-4E92-BEF7-9FED33D34368}" type="parTrans" cxnId="{8B74A62E-C7BE-4444-BCAE-8C98F1329C04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1F3B7BA9-5E67-49D5-AAC7-38971BD2F4EE}" type="sibTrans" cxnId="{8B74A62E-C7BE-4444-BCAE-8C98F1329C04}">
      <dgm:prSet/>
      <dgm:spPr/>
      <dgm:t>
        <a:bodyPr/>
        <a:lstStyle/>
        <a:p>
          <a:endParaRPr lang="zh-CN" altLang="en-US" sz="1400">
            <a:latin typeface="思源宋体 CN" pitchFamily="18" charset="-122"/>
            <a:ea typeface="思源宋体 CN" pitchFamily="18" charset="-122"/>
          </a:endParaRPr>
        </a:p>
      </dgm:t>
    </dgm:pt>
    <dgm:pt modelId="{6DE0CAA6-EBB0-4FD4-88B0-5E02B3AB97D4}" type="pres">
      <dgm:prSet presAssocID="{D1889BA5-E575-4E32-A6C9-109E277CD755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2D67646-627C-4195-BFB9-0584A75B468A}" type="pres">
      <dgm:prSet presAssocID="{D1889BA5-E575-4E32-A6C9-109E277CD755}" presName="children" presStyleCnt="0"/>
      <dgm:spPr/>
    </dgm:pt>
    <dgm:pt modelId="{E1635DB4-7BCE-4196-A839-088E597DA484}" type="pres">
      <dgm:prSet presAssocID="{D1889BA5-E575-4E32-A6C9-109E277CD755}" presName="child1group" presStyleCnt="0"/>
      <dgm:spPr/>
    </dgm:pt>
    <dgm:pt modelId="{8D831600-84DA-4810-BB3E-2A73DC89EF55}" type="pres">
      <dgm:prSet presAssocID="{D1889BA5-E575-4E32-A6C9-109E277CD755}" presName="child1" presStyleLbl="bgAcc1" presStyleIdx="0" presStyleCnt="4"/>
      <dgm:spPr/>
      <dgm:t>
        <a:bodyPr/>
        <a:lstStyle/>
        <a:p>
          <a:endParaRPr lang="zh-CN" altLang="en-US"/>
        </a:p>
      </dgm:t>
    </dgm:pt>
    <dgm:pt modelId="{E3B63E66-59E6-432F-AF5F-775018C208FC}" type="pres">
      <dgm:prSet presAssocID="{D1889BA5-E575-4E32-A6C9-109E277CD755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1839AB-7489-4117-A2AE-97DFD84DFD73}" type="pres">
      <dgm:prSet presAssocID="{D1889BA5-E575-4E32-A6C9-109E277CD755}" presName="child2group" presStyleCnt="0"/>
      <dgm:spPr/>
    </dgm:pt>
    <dgm:pt modelId="{8E7EB5E2-2A73-4AE1-BA16-86F05209AEF7}" type="pres">
      <dgm:prSet presAssocID="{D1889BA5-E575-4E32-A6C9-109E277CD755}" presName="child2" presStyleLbl="bgAcc1" presStyleIdx="1" presStyleCnt="4"/>
      <dgm:spPr/>
      <dgm:t>
        <a:bodyPr/>
        <a:lstStyle/>
        <a:p>
          <a:endParaRPr lang="zh-CN" altLang="en-US"/>
        </a:p>
      </dgm:t>
    </dgm:pt>
    <dgm:pt modelId="{8E387BE0-DF47-4FFC-B296-235AFBBA0C8A}" type="pres">
      <dgm:prSet presAssocID="{D1889BA5-E575-4E32-A6C9-109E277CD755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EF492B-F8D7-4FC0-8A5F-FE2E30DEB17F}" type="pres">
      <dgm:prSet presAssocID="{D1889BA5-E575-4E32-A6C9-109E277CD755}" presName="child3group" presStyleCnt="0"/>
      <dgm:spPr/>
    </dgm:pt>
    <dgm:pt modelId="{50BE0629-0EC7-4118-BC2B-004907FCB754}" type="pres">
      <dgm:prSet presAssocID="{D1889BA5-E575-4E32-A6C9-109E277CD755}" presName="child3" presStyleLbl="bgAcc1" presStyleIdx="2" presStyleCnt="4"/>
      <dgm:spPr/>
      <dgm:t>
        <a:bodyPr/>
        <a:lstStyle/>
        <a:p>
          <a:endParaRPr lang="zh-CN" altLang="en-US"/>
        </a:p>
      </dgm:t>
    </dgm:pt>
    <dgm:pt modelId="{76160F68-92CA-4734-A8CF-355F8E316A1E}" type="pres">
      <dgm:prSet presAssocID="{D1889BA5-E575-4E32-A6C9-109E277CD755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1D8CB2-D6E1-4D66-B5E5-349F89671F5D}" type="pres">
      <dgm:prSet presAssocID="{D1889BA5-E575-4E32-A6C9-109E277CD755}" presName="child4group" presStyleCnt="0"/>
      <dgm:spPr/>
    </dgm:pt>
    <dgm:pt modelId="{C0CB5057-BDEC-43C6-A63F-639F62DA981D}" type="pres">
      <dgm:prSet presAssocID="{D1889BA5-E575-4E32-A6C9-109E277CD755}" presName="child4" presStyleLbl="bgAcc1" presStyleIdx="3" presStyleCnt="4"/>
      <dgm:spPr/>
      <dgm:t>
        <a:bodyPr/>
        <a:lstStyle/>
        <a:p>
          <a:endParaRPr lang="zh-CN" altLang="en-US"/>
        </a:p>
      </dgm:t>
    </dgm:pt>
    <dgm:pt modelId="{0388A043-4868-44C5-8F57-CD4DADC25A11}" type="pres">
      <dgm:prSet presAssocID="{D1889BA5-E575-4E32-A6C9-109E277CD755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6FF217-789A-4C9B-9428-3F6DF8B6E202}" type="pres">
      <dgm:prSet presAssocID="{D1889BA5-E575-4E32-A6C9-109E277CD755}" presName="childPlaceholder" presStyleCnt="0"/>
      <dgm:spPr/>
    </dgm:pt>
    <dgm:pt modelId="{00D76ED2-948F-4165-BA7E-B15AA49DB071}" type="pres">
      <dgm:prSet presAssocID="{D1889BA5-E575-4E32-A6C9-109E277CD755}" presName="circle" presStyleCnt="0"/>
      <dgm:spPr/>
    </dgm:pt>
    <dgm:pt modelId="{C7E3D006-32C6-4BC9-AC5D-EFA718B75B9E}" type="pres">
      <dgm:prSet presAssocID="{D1889BA5-E575-4E32-A6C9-109E277CD755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3C95DD-FAD6-40A1-8481-CD00A66880CF}" type="pres">
      <dgm:prSet presAssocID="{D1889BA5-E575-4E32-A6C9-109E277CD755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70D0D88-2B3B-4B3C-B671-6CA73E248D9D}" type="pres">
      <dgm:prSet presAssocID="{D1889BA5-E575-4E32-A6C9-109E277CD755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24229E-507D-4096-8A6C-73842DE98D83}" type="pres">
      <dgm:prSet presAssocID="{D1889BA5-E575-4E32-A6C9-109E277CD755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F59BC7-EFAE-4F64-9AAA-313EFC290C5B}" type="pres">
      <dgm:prSet presAssocID="{D1889BA5-E575-4E32-A6C9-109E277CD755}" presName="quadrantPlaceholder" presStyleCnt="0"/>
      <dgm:spPr/>
    </dgm:pt>
    <dgm:pt modelId="{0CEE1CF0-DFCB-4F0D-9DCA-C44E33761E4C}" type="pres">
      <dgm:prSet presAssocID="{D1889BA5-E575-4E32-A6C9-109E277CD755}" presName="center1" presStyleLbl="fgShp" presStyleIdx="0" presStyleCnt="2"/>
      <dgm:spPr/>
    </dgm:pt>
    <dgm:pt modelId="{4D904AE8-ECCC-470C-923E-A3A6FD41AB5A}" type="pres">
      <dgm:prSet presAssocID="{D1889BA5-E575-4E32-A6C9-109E277CD755}" presName="center2" presStyleLbl="fgShp" presStyleIdx="1" presStyleCnt="2"/>
      <dgm:spPr/>
    </dgm:pt>
  </dgm:ptLst>
  <dgm:cxnLst>
    <dgm:cxn modelId="{3E8C01A3-FD1D-4C9D-9641-B03AAD6CD508}" type="presOf" srcId="{024D343F-8D3F-432A-B26B-7BE187141F17}" destId="{8D831600-84DA-4810-BB3E-2A73DC89EF55}" srcOrd="0" destOrd="1" presId="urn:microsoft.com/office/officeart/2005/8/layout/cycle4"/>
    <dgm:cxn modelId="{F95E11CC-F7AC-4F92-B11A-8AFA2425A43A}" type="presOf" srcId="{94A67206-74E9-4DED-BCF3-5CEE4EE337E8}" destId="{8D831600-84DA-4810-BB3E-2A73DC89EF55}" srcOrd="0" destOrd="2" presId="urn:microsoft.com/office/officeart/2005/8/layout/cycle4"/>
    <dgm:cxn modelId="{4775604B-C536-481A-A503-CC798F074790}" type="presOf" srcId="{F39FA522-ACE7-4794-9537-572E287257EC}" destId="{8E7EB5E2-2A73-4AE1-BA16-86F05209AEF7}" srcOrd="0" destOrd="2" presId="urn:microsoft.com/office/officeart/2005/8/layout/cycle4"/>
    <dgm:cxn modelId="{2680277C-8B54-4A4E-9106-9E943707ECC9}" srcId="{5B3DC108-73CD-4A57-A57A-F7509E8A0CCB}" destId="{F39FA522-ACE7-4794-9537-572E287257EC}" srcOrd="2" destOrd="0" parTransId="{61594A27-F4FB-41A4-9CA3-0BF1BD0A5E58}" sibTransId="{06BE8127-93B3-4FB2-B5CC-100582119BDB}"/>
    <dgm:cxn modelId="{E97E7FA9-553B-45D4-8F48-9B8B3A5F37FE}" type="presOf" srcId="{3C4DC540-F7EC-4038-9173-8E231250DDC6}" destId="{C7E3D006-32C6-4BC9-AC5D-EFA718B75B9E}" srcOrd="0" destOrd="0" presId="urn:microsoft.com/office/officeart/2005/8/layout/cycle4"/>
    <dgm:cxn modelId="{72E0E097-9866-4C55-AF50-D67F72EDC8AC}" type="presOf" srcId="{5636C472-9CF2-4C54-B139-DD40D8DAE388}" destId="{0388A043-4868-44C5-8F57-CD4DADC25A11}" srcOrd="1" destOrd="2" presId="urn:microsoft.com/office/officeart/2005/8/layout/cycle4"/>
    <dgm:cxn modelId="{E6A4400A-2B4A-4D18-A24E-96D128AD674C}" srcId="{D1889BA5-E575-4E32-A6C9-109E277CD755}" destId="{5B3DC108-73CD-4A57-A57A-F7509E8A0CCB}" srcOrd="1" destOrd="0" parTransId="{6A5BEB6E-5337-4623-A184-A03E6A681592}" sibTransId="{950CF7FE-0F68-4C1B-8F26-78054AEA029A}"/>
    <dgm:cxn modelId="{29ADE858-1679-4A0D-A948-0B43DB4BE812}" type="presOf" srcId="{DA68A5A6-FF72-4DF0-89C0-EACD733AAB73}" destId="{76160F68-92CA-4734-A8CF-355F8E316A1E}" srcOrd="1" destOrd="1" presId="urn:microsoft.com/office/officeart/2005/8/layout/cycle4"/>
    <dgm:cxn modelId="{4EC7CA07-6839-448D-9AEF-BDBC8057FFE3}" type="presOf" srcId="{AD62DDE5-D567-426E-B7E2-3B96CEC7D46A}" destId="{76160F68-92CA-4734-A8CF-355F8E316A1E}" srcOrd="1" destOrd="0" presId="urn:microsoft.com/office/officeart/2005/8/layout/cycle4"/>
    <dgm:cxn modelId="{83B7229F-9F76-4EB1-B6A4-5951AC68A087}" srcId="{3C4DC540-F7EC-4038-9173-8E231250DDC6}" destId="{94A67206-74E9-4DED-BCF3-5CEE4EE337E8}" srcOrd="2" destOrd="0" parTransId="{7BF698C2-7355-48C3-A148-D8589BBE6F7D}" sibTransId="{4D1F9D00-1F36-4012-BA13-82683986D129}"/>
    <dgm:cxn modelId="{FEEACFAB-B985-4303-A27C-791DF739C8F5}" type="presOf" srcId="{5636C472-9CF2-4C54-B139-DD40D8DAE388}" destId="{C0CB5057-BDEC-43C6-A63F-639F62DA981D}" srcOrd="0" destOrd="2" presId="urn:microsoft.com/office/officeart/2005/8/layout/cycle4"/>
    <dgm:cxn modelId="{B64F1CDB-576B-4C36-A724-FB8CF328D4F8}" type="presOf" srcId="{FBA0DF4E-A65F-4B33-831A-B07C27389F96}" destId="{76160F68-92CA-4734-A8CF-355F8E316A1E}" srcOrd="1" destOrd="2" presId="urn:microsoft.com/office/officeart/2005/8/layout/cycle4"/>
    <dgm:cxn modelId="{571CA241-3E2E-41A8-9160-9660AE556C2E}" srcId="{D1889BA5-E575-4E32-A6C9-109E277CD755}" destId="{074E7DF9-7B82-4FC8-95D4-7CB7BD7FB33E}" srcOrd="3" destOrd="0" parTransId="{11F3BACF-5B56-420A-9394-4FA76069E402}" sibTransId="{3BE6FABD-6F43-4D03-B752-6996BB74D23B}"/>
    <dgm:cxn modelId="{1C573324-1206-4EB2-B1D9-C1B4A5F209EA}" type="presOf" srcId="{A23E6574-5FFC-4567-91D4-9F0B1B8F07CB}" destId="{8E7EB5E2-2A73-4AE1-BA16-86F05209AEF7}" srcOrd="0" destOrd="0" presId="urn:microsoft.com/office/officeart/2005/8/layout/cycle4"/>
    <dgm:cxn modelId="{6EEC733A-937C-4742-A95A-8824D89CC2DE}" type="presOf" srcId="{94A67206-74E9-4DED-BCF3-5CEE4EE337E8}" destId="{E3B63E66-59E6-432F-AF5F-775018C208FC}" srcOrd="1" destOrd="2" presId="urn:microsoft.com/office/officeart/2005/8/layout/cycle4"/>
    <dgm:cxn modelId="{6FA59FDD-DFAD-48BD-BDCC-4740E03F9FF6}" srcId="{D1889BA5-E575-4E32-A6C9-109E277CD755}" destId="{ECC6BD8D-DE3A-4CA8-ACB2-1E8A70CF0088}" srcOrd="2" destOrd="0" parTransId="{0C53326E-7954-488B-8D59-7151DC75473B}" sibTransId="{6AA6F955-6C87-4C20-9EFD-4F37D2D3996A}"/>
    <dgm:cxn modelId="{E09F8F58-1E06-4CF7-976F-335A0E62055C}" type="presOf" srcId="{D1889BA5-E575-4E32-A6C9-109E277CD755}" destId="{6DE0CAA6-EBB0-4FD4-88B0-5E02B3AB97D4}" srcOrd="0" destOrd="0" presId="urn:microsoft.com/office/officeart/2005/8/layout/cycle4"/>
    <dgm:cxn modelId="{DD2C6912-D2E2-4990-832C-B5ED29CE0AF1}" type="presOf" srcId="{DA68A5A6-FF72-4DF0-89C0-EACD733AAB73}" destId="{50BE0629-0EC7-4118-BC2B-004907FCB754}" srcOrd="0" destOrd="1" presId="urn:microsoft.com/office/officeart/2005/8/layout/cycle4"/>
    <dgm:cxn modelId="{1EC5F1C8-A075-41FE-8F98-F2E5E1346FF0}" type="presOf" srcId="{5B3DC108-73CD-4A57-A57A-F7509E8A0CCB}" destId="{383C95DD-FAD6-40A1-8481-CD00A66880CF}" srcOrd="0" destOrd="0" presId="urn:microsoft.com/office/officeart/2005/8/layout/cycle4"/>
    <dgm:cxn modelId="{CD1035E3-AFDF-4478-8E06-9ACF6889C806}" type="presOf" srcId="{ECC6BD8D-DE3A-4CA8-ACB2-1E8A70CF0088}" destId="{D70D0D88-2B3B-4B3C-B671-6CA73E248D9D}" srcOrd="0" destOrd="0" presId="urn:microsoft.com/office/officeart/2005/8/layout/cycle4"/>
    <dgm:cxn modelId="{BC1E47CC-A7EB-4FE2-B86B-9E6F48A92F2F}" srcId="{074E7DF9-7B82-4FC8-95D4-7CB7BD7FB33E}" destId="{5636C472-9CF2-4C54-B139-DD40D8DAE388}" srcOrd="2" destOrd="0" parTransId="{15773056-BB79-409E-9598-1139B99F919B}" sibTransId="{2734C29F-B5AF-4AD6-96E7-17004949471C}"/>
    <dgm:cxn modelId="{6A04FADF-350D-4583-82DD-D12D43D52141}" type="presOf" srcId="{F5856C17-067C-4D09-A5A3-1634CA77CF8B}" destId="{C0CB5057-BDEC-43C6-A63F-639F62DA981D}" srcOrd="0" destOrd="1" presId="urn:microsoft.com/office/officeart/2005/8/layout/cycle4"/>
    <dgm:cxn modelId="{C71C5C32-A4B8-408B-809D-CCE11F0B7CD3}" srcId="{3C4DC540-F7EC-4038-9173-8E231250DDC6}" destId="{81B74A0D-00F7-4B3C-9AF6-57EAD6FBF69F}" srcOrd="0" destOrd="0" parTransId="{3F5E2BD2-97EF-4B5A-B929-0087462333B2}" sibTransId="{7007D480-AF20-4A27-8F3A-9106C371249E}"/>
    <dgm:cxn modelId="{388C5C28-C4EF-4C74-B354-CD0EEB73D2F4}" type="presOf" srcId="{AD62DDE5-D567-426E-B7E2-3B96CEC7D46A}" destId="{50BE0629-0EC7-4118-BC2B-004907FCB754}" srcOrd="0" destOrd="0" presId="urn:microsoft.com/office/officeart/2005/8/layout/cycle4"/>
    <dgm:cxn modelId="{F857D581-C2E0-4154-888A-1B570654A5E5}" type="presOf" srcId="{46C9D220-DAB0-4FB1-8BBE-8D0C8FAAEFB4}" destId="{8E387BE0-DF47-4FFC-B296-235AFBBA0C8A}" srcOrd="1" destOrd="1" presId="urn:microsoft.com/office/officeart/2005/8/layout/cycle4"/>
    <dgm:cxn modelId="{F3FB8A21-A0D1-44B2-84CA-789B674A23C4}" srcId="{5B3DC108-73CD-4A57-A57A-F7509E8A0CCB}" destId="{46C9D220-DAB0-4FB1-8BBE-8D0C8FAAEFB4}" srcOrd="1" destOrd="0" parTransId="{27B3AC89-DDE1-4666-87FC-8C57EE2C20F6}" sibTransId="{B7A60639-4D48-4956-902B-3100573D0DD1}"/>
    <dgm:cxn modelId="{6E0CCB1F-50C7-4292-B476-A3A341F33956}" type="presOf" srcId="{81B74A0D-00F7-4B3C-9AF6-57EAD6FBF69F}" destId="{E3B63E66-59E6-432F-AF5F-775018C208FC}" srcOrd="1" destOrd="0" presId="urn:microsoft.com/office/officeart/2005/8/layout/cycle4"/>
    <dgm:cxn modelId="{E0107729-201A-4BA2-813D-34BA24A86E64}" type="presOf" srcId="{81B74A0D-00F7-4B3C-9AF6-57EAD6FBF69F}" destId="{8D831600-84DA-4810-BB3E-2A73DC89EF55}" srcOrd="0" destOrd="0" presId="urn:microsoft.com/office/officeart/2005/8/layout/cycle4"/>
    <dgm:cxn modelId="{7A1FC2E3-07AF-4136-BE5C-7FF35B4ED2B1}" type="presOf" srcId="{0093CE2B-C0D8-474D-9DE0-770468FE193A}" destId="{0388A043-4868-44C5-8F57-CD4DADC25A11}" srcOrd="1" destOrd="0" presId="urn:microsoft.com/office/officeart/2005/8/layout/cycle4"/>
    <dgm:cxn modelId="{0E4FB6B4-E2BB-47BF-90E8-0D1DC6F24677}" srcId="{074E7DF9-7B82-4FC8-95D4-7CB7BD7FB33E}" destId="{0093CE2B-C0D8-474D-9DE0-770468FE193A}" srcOrd="0" destOrd="0" parTransId="{8E9E7224-864D-49D4-A6F1-1856DC20CCA9}" sibTransId="{8B603A2D-9AF1-4D33-A4DA-4DE3EDB8917B}"/>
    <dgm:cxn modelId="{41808B8B-5BD6-4603-8A38-A40B9B6736AE}" type="presOf" srcId="{FBA0DF4E-A65F-4B33-831A-B07C27389F96}" destId="{50BE0629-0EC7-4118-BC2B-004907FCB754}" srcOrd="0" destOrd="2" presId="urn:microsoft.com/office/officeart/2005/8/layout/cycle4"/>
    <dgm:cxn modelId="{84EA884F-494E-4F91-B6A5-D63798E95843}" type="presOf" srcId="{F5856C17-067C-4D09-A5A3-1634CA77CF8B}" destId="{0388A043-4868-44C5-8F57-CD4DADC25A11}" srcOrd="1" destOrd="1" presId="urn:microsoft.com/office/officeart/2005/8/layout/cycle4"/>
    <dgm:cxn modelId="{A7DBBD05-24EA-444C-8206-90A57BC4BCC7}" srcId="{ECC6BD8D-DE3A-4CA8-ACB2-1E8A70CF0088}" destId="{AD62DDE5-D567-426E-B7E2-3B96CEC7D46A}" srcOrd="0" destOrd="0" parTransId="{E27D8938-FD2A-47EC-9FDF-BC48DC7F870B}" sibTransId="{45486EA5-1C56-4EF4-B244-264C48CFAB38}"/>
    <dgm:cxn modelId="{6DC10CAB-4854-4FE2-94FA-8E73ADF0DD28}" type="presOf" srcId="{0093CE2B-C0D8-474D-9DE0-770468FE193A}" destId="{C0CB5057-BDEC-43C6-A63F-639F62DA981D}" srcOrd="0" destOrd="0" presId="urn:microsoft.com/office/officeart/2005/8/layout/cycle4"/>
    <dgm:cxn modelId="{D7634E32-4220-4A32-88B8-0B71939E03B4}" type="presOf" srcId="{46C9D220-DAB0-4FB1-8BBE-8D0C8FAAEFB4}" destId="{8E7EB5E2-2A73-4AE1-BA16-86F05209AEF7}" srcOrd="0" destOrd="1" presId="urn:microsoft.com/office/officeart/2005/8/layout/cycle4"/>
    <dgm:cxn modelId="{FCABF904-CD32-4D9D-82D0-2F4FD569590C}" type="presOf" srcId="{074E7DF9-7B82-4FC8-95D4-7CB7BD7FB33E}" destId="{4224229E-507D-4096-8A6C-73842DE98D83}" srcOrd="0" destOrd="0" presId="urn:microsoft.com/office/officeart/2005/8/layout/cycle4"/>
    <dgm:cxn modelId="{47ADD39F-F44E-49DE-9968-56CDBEB58DCA}" srcId="{5B3DC108-73CD-4A57-A57A-F7509E8A0CCB}" destId="{A23E6574-5FFC-4567-91D4-9F0B1B8F07CB}" srcOrd="0" destOrd="0" parTransId="{3FE573E0-DAA5-4914-80DC-AAD81B2F1639}" sibTransId="{602D0810-E19C-443B-90DA-5B0635FD896C}"/>
    <dgm:cxn modelId="{67FB0857-556D-4819-AA03-29220C9D5681}" srcId="{3C4DC540-F7EC-4038-9173-8E231250DDC6}" destId="{024D343F-8D3F-432A-B26B-7BE187141F17}" srcOrd="1" destOrd="0" parTransId="{99FBE38F-B21F-47DB-8DA7-CCACB5EC2E96}" sibTransId="{197DE277-6FA6-4A8A-B486-3ACFF18B4180}"/>
    <dgm:cxn modelId="{D54E55CF-3FE2-4F44-855A-2F52A6FBBE7B}" srcId="{ECC6BD8D-DE3A-4CA8-ACB2-1E8A70CF0088}" destId="{DA68A5A6-FF72-4DF0-89C0-EACD733AAB73}" srcOrd="1" destOrd="0" parTransId="{10EB4E47-0EDF-4D5B-999F-685FF9A4634A}" sibTransId="{A4383F77-3CB7-4320-9017-A047C290E67F}"/>
    <dgm:cxn modelId="{D53A1B4C-6629-4739-A05C-3974194B0F76}" type="presOf" srcId="{024D343F-8D3F-432A-B26B-7BE187141F17}" destId="{E3B63E66-59E6-432F-AF5F-775018C208FC}" srcOrd="1" destOrd="1" presId="urn:microsoft.com/office/officeart/2005/8/layout/cycle4"/>
    <dgm:cxn modelId="{E4E882E0-AEC4-49B2-9F2C-F26F7C7C8958}" type="presOf" srcId="{A23E6574-5FFC-4567-91D4-9F0B1B8F07CB}" destId="{8E387BE0-DF47-4FFC-B296-235AFBBA0C8A}" srcOrd="1" destOrd="0" presId="urn:microsoft.com/office/officeart/2005/8/layout/cycle4"/>
    <dgm:cxn modelId="{842ADA96-78F4-4F82-8EEB-7C53A7BA164D}" srcId="{D1889BA5-E575-4E32-A6C9-109E277CD755}" destId="{3C4DC540-F7EC-4038-9173-8E231250DDC6}" srcOrd="0" destOrd="0" parTransId="{EFB45525-C9A7-4805-9F27-A8888DB88B98}" sibTransId="{CA501263-8534-4FF7-B5AF-71CC02E6A634}"/>
    <dgm:cxn modelId="{8ADBCAEF-E224-4EBF-BE9F-BBAC268E5C00}" srcId="{074E7DF9-7B82-4FC8-95D4-7CB7BD7FB33E}" destId="{F5856C17-067C-4D09-A5A3-1634CA77CF8B}" srcOrd="1" destOrd="0" parTransId="{57594538-B48A-4BA5-B3EF-422AE309CADA}" sibTransId="{BF129E64-9C27-484F-93A5-14DFC1442C7A}"/>
    <dgm:cxn modelId="{704FA152-F42F-4D5C-BE2D-5442188EDD10}" type="presOf" srcId="{F39FA522-ACE7-4794-9537-572E287257EC}" destId="{8E387BE0-DF47-4FFC-B296-235AFBBA0C8A}" srcOrd="1" destOrd="2" presId="urn:microsoft.com/office/officeart/2005/8/layout/cycle4"/>
    <dgm:cxn modelId="{8B74A62E-C7BE-4444-BCAE-8C98F1329C04}" srcId="{ECC6BD8D-DE3A-4CA8-ACB2-1E8A70CF0088}" destId="{FBA0DF4E-A65F-4B33-831A-B07C27389F96}" srcOrd="2" destOrd="0" parTransId="{D2EFFA1A-6C0C-4E92-BEF7-9FED33D34368}" sibTransId="{1F3B7BA9-5E67-49D5-AAC7-38971BD2F4EE}"/>
    <dgm:cxn modelId="{D0E91783-D0F5-4440-8227-642E3FBDDF8A}" type="presParOf" srcId="{6DE0CAA6-EBB0-4FD4-88B0-5E02B3AB97D4}" destId="{62D67646-627C-4195-BFB9-0584A75B468A}" srcOrd="0" destOrd="0" presId="urn:microsoft.com/office/officeart/2005/8/layout/cycle4"/>
    <dgm:cxn modelId="{FC0FA95F-7395-4665-8C82-AC8D30E36D00}" type="presParOf" srcId="{62D67646-627C-4195-BFB9-0584A75B468A}" destId="{E1635DB4-7BCE-4196-A839-088E597DA484}" srcOrd="0" destOrd="0" presId="urn:microsoft.com/office/officeart/2005/8/layout/cycle4"/>
    <dgm:cxn modelId="{65F02D7C-D2D8-4E2D-AB71-5AC7B18EF973}" type="presParOf" srcId="{E1635DB4-7BCE-4196-A839-088E597DA484}" destId="{8D831600-84DA-4810-BB3E-2A73DC89EF55}" srcOrd="0" destOrd="0" presId="urn:microsoft.com/office/officeart/2005/8/layout/cycle4"/>
    <dgm:cxn modelId="{6F36E0A5-9EEE-47A9-AA8D-9CE7411CD146}" type="presParOf" srcId="{E1635DB4-7BCE-4196-A839-088E597DA484}" destId="{E3B63E66-59E6-432F-AF5F-775018C208FC}" srcOrd="1" destOrd="0" presId="urn:microsoft.com/office/officeart/2005/8/layout/cycle4"/>
    <dgm:cxn modelId="{FA6F520E-7ECB-4239-9922-C2B9A932FDAB}" type="presParOf" srcId="{62D67646-627C-4195-BFB9-0584A75B468A}" destId="{8D1839AB-7489-4117-A2AE-97DFD84DFD73}" srcOrd="1" destOrd="0" presId="urn:microsoft.com/office/officeart/2005/8/layout/cycle4"/>
    <dgm:cxn modelId="{450600B6-E2BC-4782-A91E-DA53CF1DAD8D}" type="presParOf" srcId="{8D1839AB-7489-4117-A2AE-97DFD84DFD73}" destId="{8E7EB5E2-2A73-4AE1-BA16-86F05209AEF7}" srcOrd="0" destOrd="0" presId="urn:microsoft.com/office/officeart/2005/8/layout/cycle4"/>
    <dgm:cxn modelId="{25DAF536-25B8-46CC-86C1-92DA0D9EF0BF}" type="presParOf" srcId="{8D1839AB-7489-4117-A2AE-97DFD84DFD73}" destId="{8E387BE0-DF47-4FFC-B296-235AFBBA0C8A}" srcOrd="1" destOrd="0" presId="urn:microsoft.com/office/officeart/2005/8/layout/cycle4"/>
    <dgm:cxn modelId="{09F4DDF5-333F-44D0-93B7-C04EB511AAED}" type="presParOf" srcId="{62D67646-627C-4195-BFB9-0584A75B468A}" destId="{52EF492B-F8D7-4FC0-8A5F-FE2E30DEB17F}" srcOrd="2" destOrd="0" presId="urn:microsoft.com/office/officeart/2005/8/layout/cycle4"/>
    <dgm:cxn modelId="{74A5B0DD-C996-497C-B6D7-2764B83178F7}" type="presParOf" srcId="{52EF492B-F8D7-4FC0-8A5F-FE2E30DEB17F}" destId="{50BE0629-0EC7-4118-BC2B-004907FCB754}" srcOrd="0" destOrd="0" presId="urn:microsoft.com/office/officeart/2005/8/layout/cycle4"/>
    <dgm:cxn modelId="{7D860473-F906-4417-8F46-A53A75509285}" type="presParOf" srcId="{52EF492B-F8D7-4FC0-8A5F-FE2E30DEB17F}" destId="{76160F68-92CA-4734-A8CF-355F8E316A1E}" srcOrd="1" destOrd="0" presId="urn:microsoft.com/office/officeart/2005/8/layout/cycle4"/>
    <dgm:cxn modelId="{B63A4930-C8F6-4C44-A4BE-6C3D20013C92}" type="presParOf" srcId="{62D67646-627C-4195-BFB9-0584A75B468A}" destId="{C91D8CB2-D6E1-4D66-B5E5-349F89671F5D}" srcOrd="3" destOrd="0" presId="urn:microsoft.com/office/officeart/2005/8/layout/cycle4"/>
    <dgm:cxn modelId="{084EBC96-2C3B-4571-A0CB-D7DDB41D4A4F}" type="presParOf" srcId="{C91D8CB2-D6E1-4D66-B5E5-349F89671F5D}" destId="{C0CB5057-BDEC-43C6-A63F-639F62DA981D}" srcOrd="0" destOrd="0" presId="urn:microsoft.com/office/officeart/2005/8/layout/cycle4"/>
    <dgm:cxn modelId="{1B41A2BE-DF85-4159-A1DC-BCB8D264ADA4}" type="presParOf" srcId="{C91D8CB2-D6E1-4D66-B5E5-349F89671F5D}" destId="{0388A043-4868-44C5-8F57-CD4DADC25A11}" srcOrd="1" destOrd="0" presId="urn:microsoft.com/office/officeart/2005/8/layout/cycle4"/>
    <dgm:cxn modelId="{BC8D60D7-6ABF-4792-BACA-0D4FA86D88B3}" type="presParOf" srcId="{62D67646-627C-4195-BFB9-0584A75B468A}" destId="{816FF217-789A-4C9B-9428-3F6DF8B6E202}" srcOrd="4" destOrd="0" presId="urn:microsoft.com/office/officeart/2005/8/layout/cycle4"/>
    <dgm:cxn modelId="{4848D061-23F3-4B86-92E3-A0AA4388569F}" type="presParOf" srcId="{6DE0CAA6-EBB0-4FD4-88B0-5E02B3AB97D4}" destId="{00D76ED2-948F-4165-BA7E-B15AA49DB071}" srcOrd="1" destOrd="0" presId="urn:microsoft.com/office/officeart/2005/8/layout/cycle4"/>
    <dgm:cxn modelId="{DA39B784-D393-4DF5-85B1-6E121525A07D}" type="presParOf" srcId="{00D76ED2-948F-4165-BA7E-B15AA49DB071}" destId="{C7E3D006-32C6-4BC9-AC5D-EFA718B75B9E}" srcOrd="0" destOrd="0" presId="urn:microsoft.com/office/officeart/2005/8/layout/cycle4"/>
    <dgm:cxn modelId="{758621AA-214B-47E3-95A1-A01D632BB306}" type="presParOf" srcId="{00D76ED2-948F-4165-BA7E-B15AA49DB071}" destId="{383C95DD-FAD6-40A1-8481-CD00A66880CF}" srcOrd="1" destOrd="0" presId="urn:microsoft.com/office/officeart/2005/8/layout/cycle4"/>
    <dgm:cxn modelId="{8802C565-C7DB-47B6-B596-61A72A0A0FCF}" type="presParOf" srcId="{00D76ED2-948F-4165-BA7E-B15AA49DB071}" destId="{D70D0D88-2B3B-4B3C-B671-6CA73E248D9D}" srcOrd="2" destOrd="0" presId="urn:microsoft.com/office/officeart/2005/8/layout/cycle4"/>
    <dgm:cxn modelId="{F15D0608-1DAF-4D5D-BEDC-525311631D5F}" type="presParOf" srcId="{00D76ED2-948F-4165-BA7E-B15AA49DB071}" destId="{4224229E-507D-4096-8A6C-73842DE98D83}" srcOrd="3" destOrd="0" presId="urn:microsoft.com/office/officeart/2005/8/layout/cycle4"/>
    <dgm:cxn modelId="{6833FA07-A98F-4446-8FC8-3B9B6077194E}" type="presParOf" srcId="{00D76ED2-948F-4165-BA7E-B15AA49DB071}" destId="{ECF59BC7-EFAE-4F64-9AAA-313EFC290C5B}" srcOrd="4" destOrd="0" presId="urn:microsoft.com/office/officeart/2005/8/layout/cycle4"/>
    <dgm:cxn modelId="{232EB4E5-9CAB-40D2-A021-891076890687}" type="presParOf" srcId="{6DE0CAA6-EBB0-4FD4-88B0-5E02B3AB97D4}" destId="{0CEE1CF0-DFCB-4F0D-9DCA-C44E33761E4C}" srcOrd="2" destOrd="0" presId="urn:microsoft.com/office/officeart/2005/8/layout/cycle4"/>
    <dgm:cxn modelId="{B5C4D9F5-6283-463F-BB4F-466F4A09BFC1}" type="presParOf" srcId="{6DE0CAA6-EBB0-4FD4-88B0-5E02B3AB97D4}" destId="{4D904AE8-ECCC-470C-923E-A3A6FD41AB5A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12B44F-E5A9-4C19-AECA-D007C233DC19}" type="doc">
      <dgm:prSet loTypeId="urn:microsoft.com/office/officeart/2005/8/layout/hProcess9#1" loCatId="process" qsTypeId="urn:microsoft.com/office/officeart/2005/8/quickstyle/simple1#2" qsCatId="simple" csTypeId="urn:microsoft.com/office/officeart/2005/8/colors/colorful4#1" csCatId="colorful" phldr="1"/>
      <dgm:spPr/>
    </dgm:pt>
    <dgm:pt modelId="{2032E7DA-5623-4DC9-82A5-D1B1780E7806}">
      <dgm:prSet phldrT="[文本]" phldr="0" custT="1"/>
      <dgm:spPr>
        <a:xfrm>
          <a:off x="78343" y="228600"/>
          <a:ext cx="1108580" cy="304800"/>
        </a:xfr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 wrap="square"/>
        <a:lstStyle/>
        <a:p>
          <a:pPr algn="ctr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100" b="1" dirty="0">
              <a:solidFill>
                <a:sysClr val="window" lastClr="FFFFFF"/>
              </a:solidFill>
              <a:latin typeface="思源宋体 CN" panose="02020400000000000000" charset="-122"/>
              <a:ea typeface="思源宋体 CN" panose="02020400000000000000" charset="-122"/>
              <a:cs typeface="+mn-cs"/>
            </a:rPr>
            <a:t>创新创业</a:t>
          </a:r>
          <a:endParaRPr lang="en-US" altLang="zh-CN" sz="1100" b="1" dirty="0">
            <a:solidFill>
              <a:sysClr val="window" lastClr="FFFFFF"/>
            </a:solidFill>
            <a:latin typeface="思源宋体 CN" panose="02020400000000000000" charset="-122"/>
            <a:ea typeface="思源宋体 CN" panose="02020400000000000000" charset="-122"/>
            <a:cs typeface="+mn-cs"/>
          </a:endParaRPr>
        </a:p>
        <a:p>
          <a:pPr algn="ctr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100" b="1" dirty="0">
              <a:solidFill>
                <a:sysClr val="window" lastClr="FFFFFF"/>
              </a:solidFill>
              <a:latin typeface="思源宋体 CN" panose="02020400000000000000" charset="-122"/>
              <a:ea typeface="思源宋体 CN" panose="02020400000000000000" charset="-122"/>
              <a:cs typeface="+mn-cs"/>
            </a:rPr>
            <a:t>文化熏陶</a:t>
          </a:r>
          <a:endParaRPr sz="6500">
            <a:latin typeface="思源宋体 CN" panose="02020400000000000000" charset="-122"/>
            <a:ea typeface="思源宋体 CN" panose="02020400000000000000" charset="-122"/>
          </a:endParaRPr>
        </a:p>
      </dgm:t>
    </dgm:pt>
    <dgm:pt modelId="{6C5920BC-D353-4DB4-999D-836A4EDC54A2}" type="parTrans" cxnId="{117CD13E-3128-4AA5-8516-ABB856A17416}">
      <dgm:prSet/>
      <dgm:spPr/>
      <dgm:t>
        <a:bodyPr/>
        <a:lstStyle/>
        <a:p>
          <a:pPr algn="ctr"/>
          <a:endParaRPr lang="zh-CN" altLang="en-US" b="1">
            <a:latin typeface="方正仿宋_GBK" panose="03000509000000000000" pitchFamily="65" charset="-122"/>
            <a:ea typeface="方正仿宋_GBK" panose="03000509000000000000" pitchFamily="65" charset="-122"/>
          </a:endParaRPr>
        </a:p>
      </dgm:t>
    </dgm:pt>
    <dgm:pt modelId="{2E6BA9D1-37D7-4A11-B03F-8D13A6324B23}" type="sibTrans" cxnId="{117CD13E-3128-4AA5-8516-ABB856A17416}">
      <dgm:prSet/>
      <dgm:spPr/>
      <dgm:t>
        <a:bodyPr/>
        <a:lstStyle/>
        <a:p>
          <a:pPr algn="ctr"/>
          <a:endParaRPr lang="zh-CN" altLang="en-US" b="1">
            <a:latin typeface="方正仿宋_GBK" panose="03000509000000000000" pitchFamily="65" charset="-122"/>
            <a:ea typeface="方正仿宋_GBK" panose="03000509000000000000" pitchFamily="65" charset="-122"/>
          </a:endParaRPr>
        </a:p>
      </dgm:t>
    </dgm:pt>
    <dgm:pt modelId="{C8049CE1-882F-4113-AF64-2EF530626C8B}">
      <dgm:prSet phldrT="[文本]" phldr="0" custT="1"/>
      <dgm:spPr>
        <a:xfrm>
          <a:off x="1287913" y="228600"/>
          <a:ext cx="922184" cy="304800"/>
        </a:xfrm>
        <a:solidFill>
          <a:srgbClr val="8064A2">
            <a:hueOff val="-1116192"/>
            <a:satOff val="6725"/>
            <a:lumOff val="539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 wrap="square"/>
        <a:lstStyle/>
        <a:p>
          <a:pPr algn="ctr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100" b="1" dirty="0">
              <a:solidFill>
                <a:sysClr val="window" lastClr="FFFFFF"/>
              </a:solidFill>
              <a:latin typeface="思源宋体 CN" panose="02020400000000000000" charset="-122"/>
              <a:ea typeface="思源宋体 CN" panose="02020400000000000000" charset="-122"/>
              <a:cs typeface="+mn-cs"/>
            </a:rPr>
            <a:t>创新思维训练</a:t>
          </a:r>
          <a:endParaRPr sz="6500" dirty="0">
            <a:latin typeface="思源宋体 CN" panose="02020400000000000000" charset="-122"/>
            <a:ea typeface="思源宋体 CN" panose="02020400000000000000" charset="-122"/>
          </a:endParaRPr>
        </a:p>
      </dgm:t>
    </dgm:pt>
    <dgm:pt modelId="{BBC83CB8-0E9A-41BF-A05E-9C9AA1AD0F35}" type="parTrans" cxnId="{29894C08-6E47-4C63-9A63-F33B62F43E68}">
      <dgm:prSet/>
      <dgm:spPr/>
      <dgm:t>
        <a:bodyPr/>
        <a:lstStyle/>
        <a:p>
          <a:pPr algn="ctr"/>
          <a:endParaRPr lang="zh-CN" altLang="en-US" b="1">
            <a:latin typeface="方正仿宋_GBK" panose="03000509000000000000" pitchFamily="65" charset="-122"/>
            <a:ea typeface="方正仿宋_GBK" panose="03000509000000000000" pitchFamily="65" charset="-122"/>
          </a:endParaRPr>
        </a:p>
      </dgm:t>
    </dgm:pt>
    <dgm:pt modelId="{C574F528-7DE8-4428-8E9C-EBD2EE98725A}" type="sibTrans" cxnId="{29894C08-6E47-4C63-9A63-F33B62F43E68}">
      <dgm:prSet/>
      <dgm:spPr/>
      <dgm:t>
        <a:bodyPr/>
        <a:lstStyle/>
        <a:p>
          <a:pPr algn="ctr"/>
          <a:endParaRPr lang="zh-CN" altLang="en-US" b="1">
            <a:latin typeface="方正仿宋_GBK" panose="03000509000000000000" pitchFamily="65" charset="-122"/>
            <a:ea typeface="方正仿宋_GBK" panose="03000509000000000000" pitchFamily="65" charset="-122"/>
          </a:endParaRPr>
        </a:p>
      </dgm:t>
    </dgm:pt>
    <dgm:pt modelId="{4CB57901-547E-4449-AEC8-64389282002B}">
      <dgm:prSet phldrT="[文本]" phldr="0" custT="1"/>
      <dgm:spPr>
        <a:xfrm>
          <a:off x="2297511" y="228600"/>
          <a:ext cx="981839" cy="304800"/>
        </a:xfrm>
        <a:solidFill>
          <a:srgbClr val="8064A2">
            <a:hueOff val="-2232385"/>
            <a:satOff val="13449"/>
            <a:lumOff val="1078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 wrap="square"/>
        <a:lstStyle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dirty="0">
              <a:solidFill>
                <a:sysClr val="window" lastClr="FFFFFF"/>
              </a:solidFill>
              <a:latin typeface="思源宋体 CN" panose="02020400000000000000" charset="-122"/>
              <a:ea typeface="思源宋体 CN" panose="02020400000000000000" charset="-122"/>
              <a:cs typeface="+mn-cs"/>
            </a:rPr>
            <a:t>创客实践</a:t>
          </a:r>
          <a:endParaRPr sz="6500" dirty="0">
            <a:latin typeface="思源宋体 CN" panose="02020400000000000000" charset="-122"/>
            <a:ea typeface="思源宋体 CN" panose="02020400000000000000" charset="-122"/>
          </a:endParaRPr>
        </a:p>
      </dgm:t>
    </dgm:pt>
    <dgm:pt modelId="{BF7E5ABE-0432-4B71-9DD0-DCEA9CA05384}" type="parTrans" cxnId="{3B7CA75F-3FE9-4F26-80D1-3C7AFD38AC58}">
      <dgm:prSet/>
      <dgm:spPr/>
      <dgm:t>
        <a:bodyPr/>
        <a:lstStyle/>
        <a:p>
          <a:pPr algn="ctr"/>
          <a:endParaRPr lang="zh-CN" altLang="en-US" b="1">
            <a:latin typeface="方正仿宋_GBK" panose="03000509000000000000" pitchFamily="65" charset="-122"/>
            <a:ea typeface="方正仿宋_GBK" panose="03000509000000000000" pitchFamily="65" charset="-122"/>
          </a:endParaRPr>
        </a:p>
      </dgm:t>
    </dgm:pt>
    <dgm:pt modelId="{A3AF5319-38DB-4F58-BE22-BCFA60E8EA65}" type="sibTrans" cxnId="{3B7CA75F-3FE9-4F26-80D1-3C7AFD38AC58}">
      <dgm:prSet/>
      <dgm:spPr/>
      <dgm:t>
        <a:bodyPr/>
        <a:lstStyle/>
        <a:p>
          <a:pPr algn="ctr"/>
          <a:endParaRPr lang="zh-CN" altLang="en-US" b="1">
            <a:latin typeface="方正仿宋_GBK" panose="03000509000000000000" pitchFamily="65" charset="-122"/>
            <a:ea typeface="方正仿宋_GBK" panose="03000509000000000000" pitchFamily="65" charset="-122"/>
          </a:endParaRPr>
        </a:p>
      </dgm:t>
    </dgm:pt>
    <dgm:pt modelId="{23F506CE-A685-4A5E-93FC-24A3DA40D6B8}">
      <dgm:prSet phldr="0" custT="1"/>
      <dgm:spPr>
        <a:xfrm>
          <a:off x="3352485" y="228600"/>
          <a:ext cx="1030264" cy="304800"/>
        </a:xfrm>
        <a:solidFill>
          <a:srgbClr val="8064A2">
            <a:hueOff val="-3348577"/>
            <a:satOff val="20174"/>
            <a:lumOff val="1617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dirty="0">
              <a:solidFill>
                <a:sysClr val="window" lastClr="FFFFFF"/>
              </a:solidFill>
              <a:latin typeface="思源宋体 CN" panose="02020400000000000000" charset="-122"/>
              <a:ea typeface="思源宋体 CN" panose="02020400000000000000" charset="-122"/>
              <a:cs typeface="+mn-cs"/>
            </a:rPr>
            <a:t>创业能力培养</a:t>
          </a:r>
          <a:endParaRPr sz="6500" dirty="0">
            <a:latin typeface="思源宋体 CN" panose="02020400000000000000" charset="-122"/>
            <a:ea typeface="思源宋体 CN" panose="02020400000000000000" charset="-122"/>
          </a:endParaRPr>
        </a:p>
      </dgm:t>
    </dgm:pt>
    <dgm:pt modelId="{47F7A269-684C-42DC-8704-16D92E07F9E5}" type="parTrans" cxnId="{109A18D3-4475-4AEE-9DAD-F25AC940E896}">
      <dgm:prSet/>
      <dgm:spPr/>
      <dgm:t>
        <a:bodyPr/>
        <a:lstStyle/>
        <a:p>
          <a:endParaRPr lang="zh-CN" altLang="en-US" b="1">
            <a:latin typeface="方正仿宋_GBK" panose="03000509000000000000" pitchFamily="65" charset="-122"/>
            <a:ea typeface="方正仿宋_GBK" panose="03000509000000000000" pitchFamily="65" charset="-122"/>
          </a:endParaRPr>
        </a:p>
      </dgm:t>
    </dgm:pt>
    <dgm:pt modelId="{68199A3D-F93C-4353-AC30-37D500A495AF}" type="sibTrans" cxnId="{109A18D3-4475-4AEE-9DAD-F25AC940E896}">
      <dgm:prSet/>
      <dgm:spPr/>
      <dgm:t>
        <a:bodyPr/>
        <a:lstStyle/>
        <a:p>
          <a:endParaRPr lang="zh-CN" altLang="en-US" b="1">
            <a:latin typeface="方正仿宋_GBK" panose="03000509000000000000" pitchFamily="65" charset="-122"/>
            <a:ea typeface="方正仿宋_GBK" panose="03000509000000000000" pitchFamily="65" charset="-122"/>
          </a:endParaRPr>
        </a:p>
      </dgm:t>
    </dgm:pt>
    <dgm:pt modelId="{94851F66-A1D5-4E17-9AB3-7E993FD4BA8E}">
      <dgm:prSet phldr="0" custT="1"/>
      <dgm:spPr>
        <a:xfrm>
          <a:off x="4447703" y="228600"/>
          <a:ext cx="960352" cy="304800"/>
        </a:xfrm>
        <a:solidFill>
          <a:srgbClr val="8064A2">
            <a:hueOff val="-4464770"/>
            <a:satOff val="26899"/>
            <a:lumOff val="215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dirty="0">
              <a:solidFill>
                <a:sysClr val="window" lastClr="FFFFFF"/>
              </a:solidFill>
              <a:latin typeface="思源宋体 CN" panose="02020400000000000000" charset="-122"/>
              <a:ea typeface="思源宋体 CN" panose="02020400000000000000" charset="-122"/>
              <a:cs typeface="+mn-cs"/>
            </a:rPr>
            <a:t>孵化引领</a:t>
          </a:r>
          <a:endParaRPr sz="6500" dirty="0">
            <a:latin typeface="思源宋体 CN" panose="02020400000000000000" charset="-122"/>
            <a:ea typeface="思源宋体 CN" panose="02020400000000000000" charset="-122"/>
          </a:endParaRPr>
        </a:p>
      </dgm:t>
    </dgm:pt>
    <dgm:pt modelId="{1031CE71-A5BC-4798-B36C-C92FA2EB37C5}" type="parTrans" cxnId="{2EF848BE-939E-4C65-95CF-C207979A6919}">
      <dgm:prSet/>
      <dgm:spPr/>
      <dgm:t>
        <a:bodyPr/>
        <a:lstStyle/>
        <a:p>
          <a:endParaRPr lang="zh-CN" altLang="en-US" b="1">
            <a:latin typeface="方正仿宋_GBK" panose="03000509000000000000" pitchFamily="65" charset="-122"/>
            <a:ea typeface="方正仿宋_GBK" panose="03000509000000000000" pitchFamily="65" charset="-122"/>
          </a:endParaRPr>
        </a:p>
      </dgm:t>
    </dgm:pt>
    <dgm:pt modelId="{4650356A-4980-4212-AFD8-C6F03C60D60A}" type="sibTrans" cxnId="{2EF848BE-939E-4C65-95CF-C207979A6919}">
      <dgm:prSet/>
      <dgm:spPr/>
      <dgm:t>
        <a:bodyPr/>
        <a:lstStyle/>
        <a:p>
          <a:endParaRPr lang="zh-CN" altLang="en-US" b="1">
            <a:latin typeface="方正仿宋_GBK" panose="03000509000000000000" pitchFamily="65" charset="-122"/>
            <a:ea typeface="方正仿宋_GBK" panose="03000509000000000000" pitchFamily="65" charset="-122"/>
          </a:endParaRPr>
        </a:p>
      </dgm:t>
    </dgm:pt>
    <dgm:pt modelId="{9839D424-3644-4897-8B9D-A1971FB583EE}" type="pres">
      <dgm:prSet presAssocID="{D612B44F-E5A9-4C19-AECA-D007C233DC19}" presName="CompostProcess" presStyleCnt="0">
        <dgm:presLayoutVars>
          <dgm:dir/>
          <dgm:resizeHandles val="exact"/>
        </dgm:presLayoutVars>
      </dgm:prSet>
      <dgm:spPr/>
    </dgm:pt>
    <dgm:pt modelId="{21A75A8D-709A-434F-8A03-C0AD9DCE456D}" type="pres">
      <dgm:prSet presAssocID="{D612B44F-E5A9-4C19-AECA-D007C233DC19}" presName="arrow" presStyleLbl="bgShp" presStyleIdx="0" presStyleCnt="1" custScaleX="117647" custLinFactNeighborX="-802"/>
      <dgm:spPr>
        <a:xfrm>
          <a:off x="0" y="0"/>
          <a:ext cx="5591172" cy="762000"/>
        </a:xfrm>
        <a:prstGeom prst="rightArrow">
          <a:avLst/>
        </a:prstGeom>
        <a:solidFill>
          <a:srgbClr val="8064A2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296E3B56-3A2D-4856-9EA5-FA6E5F8E9DA9}" type="pres">
      <dgm:prSet presAssocID="{D612B44F-E5A9-4C19-AECA-D007C233DC19}" presName="linearProcess" presStyleCnt="0"/>
      <dgm:spPr/>
    </dgm:pt>
    <dgm:pt modelId="{074C35FE-7E05-4A36-8176-FD1FFCBD0596}" type="pres">
      <dgm:prSet presAssocID="{2032E7DA-5623-4DC9-82A5-D1B1780E7806}" presName="textNode" presStyleLbl="node1" presStyleIdx="0" presStyleCnt="5" custScaleX="87862" custLinFactX="-3911" custLinFactNeighborX="-10000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9D58CEFE-F1DD-4D3F-8D3A-5C43FCECFB1D}" type="pres">
      <dgm:prSet presAssocID="{2E6BA9D1-37D7-4A11-B03F-8D13A6324B23}" presName="sibTrans" presStyleCnt="0"/>
      <dgm:spPr/>
    </dgm:pt>
    <dgm:pt modelId="{A724122E-4719-4277-9AC8-E16235D86D74}" type="pres">
      <dgm:prSet presAssocID="{C8049CE1-882F-4113-AF64-2EF530626C8B}" presName="textNode" presStyleLbl="node1" presStyleIdx="1" presStyleCnt="5" custScaleX="73089" custLinFactX="-300" custLinFactNeighborX="-10000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8F5BF10E-999E-4423-B727-03FDB0331E8D}" type="pres">
      <dgm:prSet presAssocID="{C574F528-7DE8-4428-8E9C-EBD2EE98725A}" presName="sibTrans" presStyleCnt="0"/>
      <dgm:spPr/>
    </dgm:pt>
    <dgm:pt modelId="{EA9C3EC2-12DD-4D31-8199-B4865CDE1617}" type="pres">
      <dgm:prSet presAssocID="{4CB57901-547E-4449-AEC8-64389282002B}" presName="textNode" presStyleLbl="node1" presStyleIdx="2" presStyleCnt="5" custScaleX="77817" custLinFactNeighborX="-4912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E00188BF-56AC-4EB8-BD92-FDBCDE875B3E}" type="pres">
      <dgm:prSet presAssocID="{A3AF5319-38DB-4F58-BE22-BCFA60E8EA65}" presName="sibTrans" presStyleCnt="0"/>
      <dgm:spPr/>
    </dgm:pt>
    <dgm:pt modelId="{67D15CF9-5179-46A1-A660-198859E5E786}" type="pres">
      <dgm:prSet presAssocID="{23F506CE-A685-4A5E-93FC-24A3DA40D6B8}" presName="textNode" presStyleLbl="node1" presStyleIdx="3" presStyleCnt="5" custScaleX="81655" custLinFactNeighborX="-1718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99451F09-BBCA-4B54-900B-4EF0624A6908}" type="pres">
      <dgm:prSet presAssocID="{68199A3D-F93C-4353-AC30-37D500A495AF}" presName="sibTrans" presStyleCnt="0"/>
      <dgm:spPr/>
    </dgm:pt>
    <dgm:pt modelId="{82699592-9DDB-4624-8A67-3BE34F82486E}" type="pres">
      <dgm:prSet presAssocID="{94851F66-A1D5-4E17-9AB3-7E993FD4BA8E}" presName="textNode" presStyleLbl="node1" presStyleIdx="4" presStyleCnt="5" custScaleX="7611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3B7CA75F-3FE9-4F26-80D1-3C7AFD38AC58}" srcId="{D612B44F-E5A9-4C19-AECA-D007C233DC19}" destId="{4CB57901-547E-4449-AEC8-64389282002B}" srcOrd="2" destOrd="0" parTransId="{BF7E5ABE-0432-4B71-9DD0-DCEA9CA05384}" sibTransId="{A3AF5319-38DB-4F58-BE22-BCFA60E8EA65}"/>
    <dgm:cxn modelId="{C9A3E324-D4B7-4212-B74F-E440853AB91D}" type="presOf" srcId="{D612B44F-E5A9-4C19-AECA-D007C233DC19}" destId="{9839D424-3644-4897-8B9D-A1971FB583EE}" srcOrd="0" destOrd="0" presId="urn:microsoft.com/office/officeart/2005/8/layout/hProcess9#1"/>
    <dgm:cxn modelId="{117CD13E-3128-4AA5-8516-ABB856A17416}" srcId="{D612B44F-E5A9-4C19-AECA-D007C233DC19}" destId="{2032E7DA-5623-4DC9-82A5-D1B1780E7806}" srcOrd="0" destOrd="0" parTransId="{6C5920BC-D353-4DB4-999D-836A4EDC54A2}" sibTransId="{2E6BA9D1-37D7-4A11-B03F-8D13A6324B23}"/>
    <dgm:cxn modelId="{109A18D3-4475-4AEE-9DAD-F25AC940E896}" srcId="{D612B44F-E5A9-4C19-AECA-D007C233DC19}" destId="{23F506CE-A685-4A5E-93FC-24A3DA40D6B8}" srcOrd="3" destOrd="0" parTransId="{47F7A269-684C-42DC-8704-16D92E07F9E5}" sibTransId="{68199A3D-F93C-4353-AC30-37D500A495AF}"/>
    <dgm:cxn modelId="{80629B3E-58B3-473C-97C7-8F4753757AAF}" type="presOf" srcId="{4CB57901-547E-4449-AEC8-64389282002B}" destId="{EA9C3EC2-12DD-4D31-8199-B4865CDE1617}" srcOrd="0" destOrd="0" presId="urn:microsoft.com/office/officeart/2005/8/layout/hProcess9#1"/>
    <dgm:cxn modelId="{AA1B87D5-B4B0-496B-81BC-42A66777C1F3}" type="presOf" srcId="{2032E7DA-5623-4DC9-82A5-D1B1780E7806}" destId="{074C35FE-7E05-4A36-8176-FD1FFCBD0596}" srcOrd="0" destOrd="0" presId="urn:microsoft.com/office/officeart/2005/8/layout/hProcess9#1"/>
    <dgm:cxn modelId="{2EF848BE-939E-4C65-95CF-C207979A6919}" srcId="{D612B44F-E5A9-4C19-AECA-D007C233DC19}" destId="{94851F66-A1D5-4E17-9AB3-7E993FD4BA8E}" srcOrd="4" destOrd="0" parTransId="{1031CE71-A5BC-4798-B36C-C92FA2EB37C5}" sibTransId="{4650356A-4980-4212-AFD8-C6F03C60D60A}"/>
    <dgm:cxn modelId="{29894C08-6E47-4C63-9A63-F33B62F43E68}" srcId="{D612B44F-E5A9-4C19-AECA-D007C233DC19}" destId="{C8049CE1-882F-4113-AF64-2EF530626C8B}" srcOrd="1" destOrd="0" parTransId="{BBC83CB8-0E9A-41BF-A05E-9C9AA1AD0F35}" sibTransId="{C574F528-7DE8-4428-8E9C-EBD2EE98725A}"/>
    <dgm:cxn modelId="{F0D87F38-9937-415A-B0CD-BB55BD18375B}" type="presOf" srcId="{23F506CE-A685-4A5E-93FC-24A3DA40D6B8}" destId="{67D15CF9-5179-46A1-A660-198859E5E786}" srcOrd="0" destOrd="0" presId="urn:microsoft.com/office/officeart/2005/8/layout/hProcess9#1"/>
    <dgm:cxn modelId="{74758D86-65DD-4C0D-AA39-14A6BD867561}" type="presOf" srcId="{94851F66-A1D5-4E17-9AB3-7E993FD4BA8E}" destId="{82699592-9DDB-4624-8A67-3BE34F82486E}" srcOrd="0" destOrd="0" presId="urn:microsoft.com/office/officeart/2005/8/layout/hProcess9#1"/>
    <dgm:cxn modelId="{8B328F23-47F5-40F0-8C44-2DBA2129127D}" type="presOf" srcId="{C8049CE1-882F-4113-AF64-2EF530626C8B}" destId="{A724122E-4719-4277-9AC8-E16235D86D74}" srcOrd="0" destOrd="0" presId="urn:microsoft.com/office/officeart/2005/8/layout/hProcess9#1"/>
    <dgm:cxn modelId="{9E6A651E-58F4-489E-BA73-B781C3E2895D}" type="presParOf" srcId="{9839D424-3644-4897-8B9D-A1971FB583EE}" destId="{21A75A8D-709A-434F-8A03-C0AD9DCE456D}" srcOrd="0" destOrd="0" presId="urn:microsoft.com/office/officeart/2005/8/layout/hProcess9#1"/>
    <dgm:cxn modelId="{82DDB74B-B943-4FEF-BE4E-BD31B4799254}" type="presParOf" srcId="{9839D424-3644-4897-8B9D-A1971FB583EE}" destId="{296E3B56-3A2D-4856-9EA5-FA6E5F8E9DA9}" srcOrd="1" destOrd="0" presId="urn:microsoft.com/office/officeart/2005/8/layout/hProcess9#1"/>
    <dgm:cxn modelId="{909D7F26-0CEB-439A-8ABF-96C80E6FF84A}" type="presParOf" srcId="{296E3B56-3A2D-4856-9EA5-FA6E5F8E9DA9}" destId="{074C35FE-7E05-4A36-8176-FD1FFCBD0596}" srcOrd="0" destOrd="0" presId="urn:microsoft.com/office/officeart/2005/8/layout/hProcess9#1"/>
    <dgm:cxn modelId="{3F6F77D4-E864-44FC-A1F5-97A9E39A5C84}" type="presParOf" srcId="{296E3B56-3A2D-4856-9EA5-FA6E5F8E9DA9}" destId="{9D58CEFE-F1DD-4D3F-8D3A-5C43FCECFB1D}" srcOrd="1" destOrd="0" presId="urn:microsoft.com/office/officeart/2005/8/layout/hProcess9#1"/>
    <dgm:cxn modelId="{84EE635A-056E-4AF5-BD18-10D3DF1D6DA8}" type="presParOf" srcId="{296E3B56-3A2D-4856-9EA5-FA6E5F8E9DA9}" destId="{A724122E-4719-4277-9AC8-E16235D86D74}" srcOrd="2" destOrd="0" presId="urn:microsoft.com/office/officeart/2005/8/layout/hProcess9#1"/>
    <dgm:cxn modelId="{18405E19-A44A-42DF-B257-AE5A4EEDA801}" type="presParOf" srcId="{296E3B56-3A2D-4856-9EA5-FA6E5F8E9DA9}" destId="{8F5BF10E-999E-4423-B727-03FDB0331E8D}" srcOrd="3" destOrd="0" presId="urn:microsoft.com/office/officeart/2005/8/layout/hProcess9#1"/>
    <dgm:cxn modelId="{BF42FDB9-88EB-4604-8EC6-714063759F7E}" type="presParOf" srcId="{296E3B56-3A2D-4856-9EA5-FA6E5F8E9DA9}" destId="{EA9C3EC2-12DD-4D31-8199-B4865CDE1617}" srcOrd="4" destOrd="0" presId="urn:microsoft.com/office/officeart/2005/8/layout/hProcess9#1"/>
    <dgm:cxn modelId="{BB36EBD9-2E45-4954-921A-DD1A6FBFC23B}" type="presParOf" srcId="{296E3B56-3A2D-4856-9EA5-FA6E5F8E9DA9}" destId="{E00188BF-56AC-4EB8-BD92-FDBCDE875B3E}" srcOrd="5" destOrd="0" presId="urn:microsoft.com/office/officeart/2005/8/layout/hProcess9#1"/>
    <dgm:cxn modelId="{64C74D21-A0E7-4B69-9896-05AAD7C0E846}" type="presParOf" srcId="{296E3B56-3A2D-4856-9EA5-FA6E5F8E9DA9}" destId="{67D15CF9-5179-46A1-A660-198859E5E786}" srcOrd="6" destOrd="0" presId="urn:microsoft.com/office/officeart/2005/8/layout/hProcess9#1"/>
    <dgm:cxn modelId="{4C58ECE5-20C2-4CC2-9F47-CBA118815CCF}" type="presParOf" srcId="{296E3B56-3A2D-4856-9EA5-FA6E5F8E9DA9}" destId="{99451F09-BBCA-4B54-900B-4EF0624A6908}" srcOrd="7" destOrd="0" presId="urn:microsoft.com/office/officeart/2005/8/layout/hProcess9#1"/>
    <dgm:cxn modelId="{5DFCB10F-354E-42BB-8C00-BE65B4598887}" type="presParOf" srcId="{296E3B56-3A2D-4856-9EA5-FA6E5F8E9DA9}" destId="{82699592-9DDB-4624-8A67-3BE34F82486E}" srcOrd="8" destOrd="0" presId="urn:microsoft.com/office/officeart/2005/8/layout/hProcess9#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747C3-42A0-4468-A7A8-D3BB8E271450}">
      <dsp:nvSpPr>
        <dsp:cNvPr id="0" name=""/>
        <dsp:cNvSpPr/>
      </dsp:nvSpPr>
      <dsp:spPr>
        <a:xfrm>
          <a:off x="1576346" y="6008"/>
          <a:ext cx="2025828" cy="2025828"/>
        </a:xfrm>
        <a:prstGeom prst="ellipse">
          <a:avLst/>
        </a:prstGeom>
        <a:solidFill>
          <a:schemeClr val="accent1">
            <a:lumMod val="7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latin typeface="思源宋体 CN" pitchFamily="18" charset="-122"/>
              <a:ea typeface="思源宋体 CN" pitchFamily="18" charset="-122"/>
            </a:rPr>
            <a:t>实训室综合管理系统</a:t>
          </a:r>
        </a:p>
      </dsp:txBody>
      <dsp:txXfrm>
        <a:off x="1846456" y="360528"/>
        <a:ext cx="1485607" cy="911622"/>
      </dsp:txXfrm>
    </dsp:sp>
    <dsp:sp modelId="{2206E6AF-E2B3-464E-BEC1-6602A6DC7539}">
      <dsp:nvSpPr>
        <dsp:cNvPr id="0" name=""/>
        <dsp:cNvSpPr/>
      </dsp:nvSpPr>
      <dsp:spPr>
        <a:xfrm>
          <a:off x="2235192" y="1199757"/>
          <a:ext cx="2170107" cy="2170613"/>
        </a:xfrm>
        <a:prstGeom prst="ellipse">
          <a:avLst/>
        </a:prstGeom>
        <a:solidFill>
          <a:schemeClr val="accent2">
            <a:lumMod val="7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latin typeface="思源宋体 CN" pitchFamily="18" charset="-122"/>
              <a:ea typeface="思源宋体 CN" pitchFamily="18" charset="-122"/>
            </a:rPr>
            <a:t>教学做实时评测分析系统</a:t>
          </a:r>
        </a:p>
      </dsp:txBody>
      <dsp:txXfrm>
        <a:off x="2898883" y="1760499"/>
        <a:ext cx="1302064" cy="1193837"/>
      </dsp:txXfrm>
    </dsp:sp>
    <dsp:sp modelId="{2B9DFE6E-CDEA-4DCD-92BB-ADEA73B510A2}">
      <dsp:nvSpPr>
        <dsp:cNvPr id="0" name=""/>
        <dsp:cNvSpPr/>
      </dsp:nvSpPr>
      <dsp:spPr>
        <a:xfrm>
          <a:off x="796091" y="1241824"/>
          <a:ext cx="2124364" cy="2086481"/>
        </a:xfrm>
        <a:prstGeom prst="ellipse">
          <a:avLst/>
        </a:prstGeom>
        <a:solidFill>
          <a:schemeClr val="accent5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latin typeface="思源宋体 CN" pitchFamily="18" charset="-122"/>
              <a:ea typeface="思源宋体 CN" pitchFamily="18" charset="-122"/>
            </a:rPr>
            <a:t>实训室环境智能控制系统</a:t>
          </a:r>
        </a:p>
      </dsp:txBody>
      <dsp:txXfrm>
        <a:off x="996136" y="1780831"/>
        <a:ext cx="1274618" cy="1147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BE0629-0EC7-4118-BC2B-004907FCB754}">
      <dsp:nvSpPr>
        <dsp:cNvPr id="0" name=""/>
        <dsp:cNvSpPr/>
      </dsp:nvSpPr>
      <dsp:spPr>
        <a:xfrm>
          <a:off x="3979251" y="2491995"/>
          <a:ext cx="1810361" cy="11727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思源宋体 CN" pitchFamily="18" charset="-122"/>
              <a:ea typeface="思源宋体 CN" pitchFamily="18" charset="-122"/>
            </a:rPr>
            <a:t>实训指导书</a:t>
          </a:r>
          <a:endParaRPr lang="zh-CN" altLang="en-US" sz="1200" kern="1200" dirty="0">
            <a:latin typeface="思源宋体 CN" pitchFamily="18" charset="-122"/>
            <a:ea typeface="思源宋体 CN" pitchFamily="18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思源宋体 CN" pitchFamily="18" charset="-122"/>
              <a:ea typeface="思源宋体 CN" pitchFamily="18" charset="-122"/>
            </a:rPr>
            <a:t>工作页</a:t>
          </a:r>
          <a:endParaRPr lang="zh-CN" altLang="en-US" sz="1200" kern="1200" dirty="0">
            <a:latin typeface="思源宋体 CN" pitchFamily="18" charset="-122"/>
            <a:ea typeface="思源宋体 CN" pitchFamily="18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思源宋体 CN" pitchFamily="18" charset="-122"/>
              <a:ea typeface="思源宋体 CN" pitchFamily="18" charset="-122"/>
            </a:rPr>
            <a:t>实训文档材料</a:t>
          </a:r>
          <a:endParaRPr lang="zh-CN" altLang="en-US" sz="1200" kern="1200" dirty="0">
            <a:latin typeface="思源宋体 CN" pitchFamily="18" charset="-122"/>
            <a:ea typeface="思源宋体 CN" pitchFamily="18" charset="-122"/>
          </a:endParaRPr>
        </a:p>
      </dsp:txBody>
      <dsp:txXfrm>
        <a:off x="4548119" y="2810931"/>
        <a:ext cx="1215732" cy="828007"/>
      </dsp:txXfrm>
    </dsp:sp>
    <dsp:sp modelId="{C0CB5057-BDEC-43C6-A63F-639F62DA981D}">
      <dsp:nvSpPr>
        <dsp:cNvPr id="0" name=""/>
        <dsp:cNvSpPr/>
      </dsp:nvSpPr>
      <dsp:spPr>
        <a:xfrm>
          <a:off x="1025504" y="2491995"/>
          <a:ext cx="1810361" cy="11727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思源宋体 CN" pitchFamily="18" charset="-122"/>
              <a:ea typeface="思源宋体 CN" pitchFamily="18" charset="-122"/>
            </a:rPr>
            <a:t>项目式开发</a:t>
          </a:r>
          <a:endParaRPr lang="zh-CN" altLang="en-US" sz="1200" kern="1200" dirty="0">
            <a:latin typeface="思源宋体 CN" pitchFamily="18" charset="-122"/>
            <a:ea typeface="思源宋体 CN" pitchFamily="18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思源宋体 CN" pitchFamily="18" charset="-122"/>
              <a:ea typeface="思源宋体 CN" pitchFamily="18" charset="-122"/>
            </a:rPr>
            <a:t>先进工业案例</a:t>
          </a:r>
          <a:endParaRPr lang="zh-CN" altLang="en-US" sz="1200" kern="1200" dirty="0">
            <a:latin typeface="思源宋体 CN" pitchFamily="18" charset="-122"/>
            <a:ea typeface="思源宋体 CN" pitchFamily="18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思源宋体 CN" pitchFamily="18" charset="-122"/>
              <a:ea typeface="思源宋体 CN" pitchFamily="18" charset="-122"/>
            </a:rPr>
            <a:t>配套资源课程</a:t>
          </a:r>
          <a:endParaRPr lang="zh-CN" altLang="en-US" sz="1200" kern="1200" dirty="0">
            <a:latin typeface="思源宋体 CN" pitchFamily="18" charset="-122"/>
            <a:ea typeface="思源宋体 CN" pitchFamily="18" charset="-122"/>
          </a:endParaRPr>
        </a:p>
      </dsp:txBody>
      <dsp:txXfrm>
        <a:off x="1051264" y="2810931"/>
        <a:ext cx="1215732" cy="828007"/>
      </dsp:txXfrm>
    </dsp:sp>
    <dsp:sp modelId="{8E7EB5E2-2A73-4AE1-BA16-86F05209AEF7}">
      <dsp:nvSpPr>
        <dsp:cNvPr id="0" name=""/>
        <dsp:cNvSpPr/>
      </dsp:nvSpPr>
      <dsp:spPr>
        <a:xfrm>
          <a:off x="3979251" y="0"/>
          <a:ext cx="1810361" cy="11727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思源宋体 CN" pitchFamily="18" charset="-122"/>
              <a:ea typeface="思源宋体 CN" pitchFamily="18" charset="-122"/>
            </a:rPr>
            <a:t>动画库建设</a:t>
          </a:r>
          <a:endParaRPr lang="zh-CN" altLang="en-US" sz="1200" kern="1200" dirty="0">
            <a:latin typeface="思源宋体 CN" pitchFamily="18" charset="-122"/>
            <a:ea typeface="思源宋体 CN" pitchFamily="18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思源宋体 CN" pitchFamily="18" charset="-122"/>
              <a:ea typeface="思源宋体 CN" pitchFamily="18" charset="-122"/>
            </a:rPr>
            <a:t>视频库建设</a:t>
          </a:r>
          <a:endParaRPr lang="zh-CN" altLang="en-US" sz="1200" kern="1200" dirty="0">
            <a:latin typeface="思源宋体 CN" pitchFamily="18" charset="-122"/>
            <a:ea typeface="思源宋体 CN" pitchFamily="18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思源宋体 CN" pitchFamily="18" charset="-122"/>
              <a:ea typeface="思源宋体 CN" pitchFamily="18" charset="-122"/>
            </a:rPr>
            <a:t>习题库建设</a:t>
          </a:r>
          <a:endParaRPr lang="zh-CN" altLang="en-US" sz="1200" kern="1200" dirty="0">
            <a:latin typeface="思源宋体 CN" pitchFamily="18" charset="-122"/>
            <a:ea typeface="思源宋体 CN" pitchFamily="18" charset="-122"/>
          </a:endParaRPr>
        </a:p>
      </dsp:txBody>
      <dsp:txXfrm>
        <a:off x="4548119" y="25760"/>
        <a:ext cx="1215732" cy="828007"/>
      </dsp:txXfrm>
    </dsp:sp>
    <dsp:sp modelId="{8D831600-84DA-4810-BB3E-2A73DC89EF55}">
      <dsp:nvSpPr>
        <dsp:cNvPr id="0" name=""/>
        <dsp:cNvSpPr/>
      </dsp:nvSpPr>
      <dsp:spPr>
        <a:xfrm>
          <a:off x="1025504" y="0"/>
          <a:ext cx="1810361" cy="11727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思源宋体 CN" pitchFamily="18" charset="-122"/>
              <a:ea typeface="思源宋体 CN" pitchFamily="18" charset="-122"/>
            </a:rPr>
            <a:t>精品课程申报</a:t>
          </a:r>
          <a:endParaRPr lang="zh-CN" altLang="en-US" sz="1200" kern="1200" dirty="0">
            <a:latin typeface="思源宋体 CN" pitchFamily="18" charset="-122"/>
            <a:ea typeface="思源宋体 CN" pitchFamily="18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思源宋体 CN" pitchFamily="18" charset="-122"/>
              <a:ea typeface="思源宋体 CN" pitchFamily="18" charset="-122"/>
            </a:rPr>
            <a:t>师资团队建设</a:t>
          </a:r>
          <a:endParaRPr lang="zh-CN" altLang="en-US" sz="1200" kern="1200" dirty="0">
            <a:latin typeface="思源宋体 CN" pitchFamily="18" charset="-122"/>
            <a:ea typeface="思源宋体 CN" pitchFamily="18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思源宋体 CN" pitchFamily="18" charset="-122"/>
              <a:ea typeface="思源宋体 CN" pitchFamily="18" charset="-122"/>
            </a:rPr>
            <a:t>优质课程资源</a:t>
          </a:r>
          <a:endParaRPr lang="zh-CN" altLang="en-US" sz="1200" kern="1200" dirty="0">
            <a:latin typeface="思源宋体 CN" pitchFamily="18" charset="-122"/>
            <a:ea typeface="思源宋体 CN" pitchFamily="18" charset="-122"/>
          </a:endParaRPr>
        </a:p>
      </dsp:txBody>
      <dsp:txXfrm>
        <a:off x="1051264" y="25760"/>
        <a:ext cx="1215732" cy="828007"/>
      </dsp:txXfrm>
    </dsp:sp>
    <dsp:sp modelId="{C7E3D006-32C6-4BC9-AC5D-EFA718B75B9E}">
      <dsp:nvSpPr>
        <dsp:cNvPr id="0" name=""/>
        <dsp:cNvSpPr/>
      </dsp:nvSpPr>
      <dsp:spPr>
        <a:xfrm>
          <a:off x="1784096" y="208887"/>
          <a:ext cx="1586814" cy="1586814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思源宋体 CN" pitchFamily="18" charset="-122"/>
              <a:ea typeface="思源宋体 CN" pitchFamily="18" charset="-122"/>
            </a:rPr>
            <a:t>精品</a:t>
          </a:r>
          <a:r>
            <a:rPr lang="en-US" altLang="zh-CN" sz="1600" kern="1200" dirty="0" smtClean="0">
              <a:latin typeface="思源宋体 CN" pitchFamily="18" charset="-122"/>
              <a:ea typeface="思源宋体 CN" pitchFamily="18" charset="-122"/>
            </a:rPr>
            <a:t>/</a:t>
          </a:r>
          <a:r>
            <a:rPr lang="zh-CN" altLang="en-US" sz="1600" kern="1200" smtClean="0">
              <a:latin typeface="思源宋体 CN" pitchFamily="18" charset="-122"/>
              <a:ea typeface="思源宋体 CN" pitchFamily="18" charset="-122"/>
            </a:rPr>
            <a:t>核心课程</a:t>
          </a:r>
          <a:r>
            <a:rPr lang="zh-CN" altLang="en-US" sz="1600" kern="1200" dirty="0" smtClean="0">
              <a:latin typeface="思源宋体 CN" pitchFamily="18" charset="-122"/>
              <a:ea typeface="思源宋体 CN" pitchFamily="18" charset="-122"/>
            </a:rPr>
            <a:t>建设</a:t>
          </a:r>
          <a:endParaRPr lang="zh-CN" altLang="en-US" sz="1600" kern="1200" dirty="0">
            <a:latin typeface="思源宋体 CN" pitchFamily="18" charset="-122"/>
            <a:ea typeface="思源宋体 CN" pitchFamily="18" charset="-122"/>
          </a:endParaRPr>
        </a:p>
      </dsp:txBody>
      <dsp:txXfrm>
        <a:off x="2248863" y="673654"/>
        <a:ext cx="1122047" cy="1122047"/>
      </dsp:txXfrm>
    </dsp:sp>
    <dsp:sp modelId="{383C95DD-FAD6-40A1-8481-CD00A66880CF}">
      <dsp:nvSpPr>
        <dsp:cNvPr id="0" name=""/>
        <dsp:cNvSpPr/>
      </dsp:nvSpPr>
      <dsp:spPr>
        <a:xfrm rot="5400000">
          <a:off x="3444205" y="208887"/>
          <a:ext cx="1586814" cy="1586814"/>
        </a:xfrm>
        <a:prstGeom prst="pieWedge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思源宋体 CN" pitchFamily="18" charset="-122"/>
              <a:ea typeface="思源宋体 CN" pitchFamily="18" charset="-122"/>
            </a:rPr>
            <a:t>资源库  建设</a:t>
          </a:r>
          <a:endParaRPr lang="zh-CN" altLang="en-US" sz="1600" kern="1200" dirty="0">
            <a:latin typeface="思源宋体 CN" pitchFamily="18" charset="-122"/>
            <a:ea typeface="思源宋体 CN" pitchFamily="18" charset="-122"/>
          </a:endParaRPr>
        </a:p>
      </dsp:txBody>
      <dsp:txXfrm rot="-5400000">
        <a:off x="3444205" y="673654"/>
        <a:ext cx="1122047" cy="1122047"/>
      </dsp:txXfrm>
    </dsp:sp>
    <dsp:sp modelId="{D70D0D88-2B3B-4B3C-B671-6CA73E248D9D}">
      <dsp:nvSpPr>
        <dsp:cNvPr id="0" name=""/>
        <dsp:cNvSpPr/>
      </dsp:nvSpPr>
      <dsp:spPr>
        <a:xfrm rot="10800000">
          <a:off x="3444205" y="1868996"/>
          <a:ext cx="1586814" cy="1586814"/>
        </a:xfrm>
        <a:prstGeom prst="pieWedge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思源宋体 CN" pitchFamily="18" charset="-122"/>
              <a:ea typeface="思源宋体 CN" pitchFamily="18" charset="-122"/>
            </a:rPr>
            <a:t>实训室配套资源建设</a:t>
          </a:r>
          <a:endParaRPr lang="zh-CN" altLang="en-US" sz="1400" kern="1200" dirty="0">
            <a:latin typeface="思源宋体 CN" pitchFamily="18" charset="-122"/>
            <a:ea typeface="思源宋体 CN" pitchFamily="18" charset="-122"/>
          </a:endParaRPr>
        </a:p>
      </dsp:txBody>
      <dsp:txXfrm rot="10800000">
        <a:off x="3444205" y="1868996"/>
        <a:ext cx="1122047" cy="1122047"/>
      </dsp:txXfrm>
    </dsp:sp>
    <dsp:sp modelId="{4224229E-507D-4096-8A6C-73842DE98D83}">
      <dsp:nvSpPr>
        <dsp:cNvPr id="0" name=""/>
        <dsp:cNvSpPr/>
      </dsp:nvSpPr>
      <dsp:spPr>
        <a:xfrm rot="16200000">
          <a:off x="1784096" y="1868996"/>
          <a:ext cx="1586814" cy="1586814"/>
        </a:xfrm>
        <a:prstGeom prst="pieWedg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思源宋体 CN" pitchFamily="18" charset="-122"/>
              <a:ea typeface="思源宋体 CN" pitchFamily="18" charset="-122"/>
            </a:rPr>
            <a:t>校本教材</a:t>
          </a:r>
          <a:endParaRPr lang="zh-CN" altLang="en-US" sz="1600" kern="1200" dirty="0">
            <a:latin typeface="思源宋体 CN" pitchFamily="18" charset="-122"/>
            <a:ea typeface="思源宋体 CN" pitchFamily="18" charset="-122"/>
          </a:endParaRPr>
        </a:p>
      </dsp:txBody>
      <dsp:txXfrm rot="5400000">
        <a:off x="2248863" y="1868996"/>
        <a:ext cx="1122047" cy="1122047"/>
      </dsp:txXfrm>
    </dsp:sp>
    <dsp:sp modelId="{0CEE1CF0-DFCB-4F0D-9DCA-C44E33761E4C}">
      <dsp:nvSpPr>
        <dsp:cNvPr id="0" name=""/>
        <dsp:cNvSpPr/>
      </dsp:nvSpPr>
      <dsp:spPr>
        <a:xfrm>
          <a:off x="3133622" y="1502526"/>
          <a:ext cx="547872" cy="476410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904AE8-ECCC-470C-923E-A3A6FD41AB5A}">
      <dsp:nvSpPr>
        <dsp:cNvPr id="0" name=""/>
        <dsp:cNvSpPr/>
      </dsp:nvSpPr>
      <dsp:spPr>
        <a:xfrm rot="10800000">
          <a:off x="3133622" y="1685761"/>
          <a:ext cx="547872" cy="476410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75A8D-709A-434F-8A03-C0AD9DCE456D}">
      <dsp:nvSpPr>
        <dsp:cNvPr id="0" name=""/>
        <dsp:cNvSpPr/>
      </dsp:nvSpPr>
      <dsp:spPr>
        <a:xfrm>
          <a:off x="0" y="0"/>
          <a:ext cx="6817166" cy="1295687"/>
        </a:xfrm>
        <a:prstGeom prst="rightArrow">
          <a:avLst/>
        </a:prstGeom>
        <a:solidFill>
          <a:srgbClr val="8064A2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C35FE-7E05-4A36-8176-FD1FFCBD0596}">
      <dsp:nvSpPr>
        <dsp:cNvPr id="0" name=""/>
        <dsp:cNvSpPr/>
      </dsp:nvSpPr>
      <dsp:spPr>
        <a:xfrm>
          <a:off x="39000" y="388706"/>
          <a:ext cx="1202949" cy="518275"/>
        </a:xfrm>
        <a:prstGeom prst="round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100" b="1" kern="1200" dirty="0">
              <a:solidFill>
                <a:sysClr val="window" lastClr="FFFFFF"/>
              </a:solidFill>
              <a:latin typeface="思源宋体 CN" panose="02020400000000000000" charset="-122"/>
              <a:ea typeface="思源宋体 CN" panose="02020400000000000000" charset="-122"/>
              <a:cs typeface="+mn-cs"/>
            </a:rPr>
            <a:t>创新创业</a:t>
          </a:r>
          <a:endParaRPr lang="en-US" altLang="zh-CN" sz="1100" b="1" kern="1200" dirty="0">
            <a:solidFill>
              <a:sysClr val="window" lastClr="FFFFFF"/>
            </a:solidFill>
            <a:latin typeface="思源宋体 CN" panose="02020400000000000000" charset="-122"/>
            <a:ea typeface="思源宋体 CN" panose="02020400000000000000" charset="-122"/>
            <a:cs typeface="+mn-cs"/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100" b="1" kern="1200" dirty="0">
              <a:solidFill>
                <a:sysClr val="window" lastClr="FFFFFF"/>
              </a:solidFill>
              <a:latin typeface="思源宋体 CN" panose="02020400000000000000" charset="-122"/>
              <a:ea typeface="思源宋体 CN" panose="02020400000000000000" charset="-122"/>
              <a:cs typeface="+mn-cs"/>
            </a:rPr>
            <a:t>文化熏陶</a:t>
          </a:r>
          <a:endParaRPr sz="6500" kern="1200">
            <a:latin typeface="思源宋体 CN" panose="02020400000000000000" charset="-122"/>
            <a:ea typeface="思源宋体 CN" panose="02020400000000000000" charset="-122"/>
          </a:endParaRPr>
        </a:p>
      </dsp:txBody>
      <dsp:txXfrm>
        <a:off x="64300" y="414006"/>
        <a:ext cx="1152349" cy="467675"/>
      </dsp:txXfrm>
    </dsp:sp>
    <dsp:sp modelId="{A724122E-4719-4277-9AC8-E16235D86D74}">
      <dsp:nvSpPr>
        <dsp:cNvPr id="0" name=""/>
        <dsp:cNvSpPr/>
      </dsp:nvSpPr>
      <dsp:spPr>
        <a:xfrm>
          <a:off x="1491880" y="388706"/>
          <a:ext cx="1000686" cy="518275"/>
        </a:xfrm>
        <a:prstGeom prst="roundRect">
          <a:avLst/>
        </a:prstGeom>
        <a:solidFill>
          <a:srgbClr val="8064A2">
            <a:hueOff val="-1116192"/>
            <a:satOff val="6725"/>
            <a:lumOff val="539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100" b="1" kern="1200" dirty="0">
              <a:solidFill>
                <a:sysClr val="window" lastClr="FFFFFF"/>
              </a:solidFill>
              <a:latin typeface="思源宋体 CN" panose="02020400000000000000" charset="-122"/>
              <a:ea typeface="思源宋体 CN" panose="02020400000000000000" charset="-122"/>
              <a:cs typeface="+mn-cs"/>
            </a:rPr>
            <a:t>创新思维训练</a:t>
          </a:r>
          <a:endParaRPr sz="6500" kern="1200" dirty="0">
            <a:latin typeface="思源宋体 CN" panose="02020400000000000000" charset="-122"/>
            <a:ea typeface="思源宋体 CN" panose="02020400000000000000" charset="-122"/>
          </a:endParaRPr>
        </a:p>
      </dsp:txBody>
      <dsp:txXfrm>
        <a:off x="1517180" y="414006"/>
        <a:ext cx="950086" cy="467675"/>
      </dsp:txXfrm>
    </dsp:sp>
    <dsp:sp modelId="{EA9C3EC2-12DD-4D31-8199-B4865CDE1617}">
      <dsp:nvSpPr>
        <dsp:cNvPr id="0" name=""/>
        <dsp:cNvSpPr/>
      </dsp:nvSpPr>
      <dsp:spPr>
        <a:xfrm>
          <a:off x="2799164" y="388706"/>
          <a:ext cx="1065419" cy="518275"/>
        </a:xfrm>
        <a:prstGeom prst="roundRect">
          <a:avLst/>
        </a:prstGeom>
        <a:solidFill>
          <a:srgbClr val="8064A2">
            <a:hueOff val="-2232385"/>
            <a:satOff val="13449"/>
            <a:lumOff val="1078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>
              <a:solidFill>
                <a:sysClr val="window" lastClr="FFFFFF"/>
              </a:solidFill>
              <a:latin typeface="思源宋体 CN" panose="02020400000000000000" charset="-122"/>
              <a:ea typeface="思源宋体 CN" panose="02020400000000000000" charset="-122"/>
              <a:cs typeface="+mn-cs"/>
            </a:rPr>
            <a:t>创客实践</a:t>
          </a:r>
          <a:endParaRPr sz="6500" kern="1200" dirty="0">
            <a:latin typeface="思源宋体 CN" panose="02020400000000000000" charset="-122"/>
            <a:ea typeface="思源宋体 CN" panose="02020400000000000000" charset="-122"/>
          </a:endParaRPr>
        </a:p>
      </dsp:txBody>
      <dsp:txXfrm>
        <a:off x="2824464" y="414006"/>
        <a:ext cx="1014819" cy="467675"/>
      </dsp:txXfrm>
    </dsp:sp>
    <dsp:sp modelId="{67D15CF9-5179-46A1-A660-198859E5E786}">
      <dsp:nvSpPr>
        <dsp:cNvPr id="0" name=""/>
        <dsp:cNvSpPr/>
      </dsp:nvSpPr>
      <dsp:spPr>
        <a:xfrm>
          <a:off x="4129116" y="388706"/>
          <a:ext cx="1117967" cy="518275"/>
        </a:xfrm>
        <a:prstGeom prst="roundRect">
          <a:avLst/>
        </a:prstGeom>
        <a:solidFill>
          <a:srgbClr val="8064A2">
            <a:hueOff val="-3348577"/>
            <a:satOff val="20174"/>
            <a:lumOff val="1617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>
              <a:solidFill>
                <a:sysClr val="window" lastClr="FFFFFF"/>
              </a:solidFill>
              <a:latin typeface="思源宋体 CN" panose="02020400000000000000" charset="-122"/>
              <a:ea typeface="思源宋体 CN" panose="02020400000000000000" charset="-122"/>
              <a:cs typeface="+mn-cs"/>
            </a:rPr>
            <a:t>创业能力培养</a:t>
          </a:r>
          <a:endParaRPr sz="6500" kern="1200" dirty="0">
            <a:latin typeface="思源宋体 CN" panose="02020400000000000000" charset="-122"/>
            <a:ea typeface="思源宋体 CN" panose="02020400000000000000" charset="-122"/>
          </a:endParaRPr>
        </a:p>
      </dsp:txBody>
      <dsp:txXfrm>
        <a:off x="4154416" y="414006"/>
        <a:ext cx="1067367" cy="467675"/>
      </dsp:txXfrm>
    </dsp:sp>
    <dsp:sp modelId="{82699592-9DDB-4624-8A67-3BE34F82486E}">
      <dsp:nvSpPr>
        <dsp:cNvPr id="0" name=""/>
        <dsp:cNvSpPr/>
      </dsp:nvSpPr>
      <dsp:spPr>
        <a:xfrm>
          <a:off x="5482027" y="388706"/>
          <a:ext cx="1042103" cy="518275"/>
        </a:xfrm>
        <a:prstGeom prst="roundRect">
          <a:avLst/>
        </a:prstGeom>
        <a:solidFill>
          <a:srgbClr val="8064A2">
            <a:hueOff val="-4464770"/>
            <a:satOff val="26899"/>
            <a:lumOff val="215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>
              <a:solidFill>
                <a:sysClr val="window" lastClr="FFFFFF"/>
              </a:solidFill>
              <a:latin typeface="思源宋体 CN" panose="02020400000000000000" charset="-122"/>
              <a:ea typeface="思源宋体 CN" panose="02020400000000000000" charset="-122"/>
              <a:cs typeface="+mn-cs"/>
            </a:rPr>
            <a:t>孵化引领</a:t>
          </a:r>
          <a:endParaRPr sz="6500" kern="1200" dirty="0">
            <a:latin typeface="思源宋体 CN" panose="02020400000000000000" charset="-122"/>
            <a:ea typeface="思源宋体 CN" panose="02020400000000000000" charset="-122"/>
          </a:endParaRPr>
        </a:p>
      </dsp:txBody>
      <dsp:txXfrm>
        <a:off x="5507327" y="414006"/>
        <a:ext cx="991503" cy="467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#1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418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75D5AC2-807F-4DDE-86FE-628966CCDBDB}" type="datetimeFigureOut">
              <a:rPr lang="zh-CN" altLang="en-US" smtClean="0"/>
              <a:t>2019/4/30</a:t>
            </a:fld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4C938DD-1231-4649-BA5D-2D6E5B95CF4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905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遵循“柔性”“可拓展性”原则，按照“平台</a:t>
            </a:r>
            <a:r>
              <a:rPr lang="en-US" altLang="zh-CN" dirty="0"/>
              <a:t>+</a:t>
            </a:r>
            <a:r>
              <a:rPr lang="zh-CN" altLang="en-US" dirty="0"/>
              <a:t>模块</a:t>
            </a:r>
            <a:r>
              <a:rPr lang="en-US" altLang="zh-CN" dirty="0"/>
              <a:t>+</a:t>
            </a:r>
            <a:r>
              <a:rPr lang="zh-CN" altLang="en-US" dirty="0"/>
              <a:t>拓展”模式构建专业群课程体系，打造优质共享型教学资源库，实现“底层专业平台课程共享，中层专业模块课程分立，高层拓展课程互选”，确保人才培养质量有效提升。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遵循“柔性”“可拓展性”原则，按照“平台</a:t>
            </a:r>
            <a:r>
              <a:rPr lang="en-US" altLang="zh-CN" dirty="0"/>
              <a:t>+</a:t>
            </a:r>
            <a:r>
              <a:rPr lang="zh-CN" altLang="en-US" dirty="0"/>
              <a:t>模块</a:t>
            </a:r>
            <a:r>
              <a:rPr lang="en-US" altLang="zh-CN" dirty="0"/>
              <a:t>+</a:t>
            </a:r>
            <a:r>
              <a:rPr lang="zh-CN" altLang="en-US" dirty="0"/>
              <a:t>拓展”模式构建专业群课程体系，打造优质共享型教学资源库，实现“底层专业平台课程共享，中层专业模块课程分立，高层拓展课程互选”，确保人才培养质量有效提升。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16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17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2503488" y="1087438"/>
            <a:ext cx="9661526" cy="54356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F9945-5894-4301-A796-BDED562259E7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2503488" y="1087438"/>
            <a:ext cx="9661526" cy="54356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F9945-5894-4301-A796-BDED562259E7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2503488" y="1087438"/>
            <a:ext cx="9661526" cy="54356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F9945-5894-4301-A796-BDED562259E7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21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24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2503488" y="1087438"/>
            <a:ext cx="9661526" cy="54356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F9945-5894-4301-A796-BDED562259E7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2503488" y="1087438"/>
            <a:ext cx="9661526" cy="54356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F9945-5894-4301-A796-BDED562259E7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2503488" y="1087438"/>
            <a:ext cx="9661526" cy="54356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F9945-5894-4301-A796-BDED562259E7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首批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154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名本科生顺利毕业，其中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118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人独立创业，创办并注册了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21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家企业，另有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5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人作为“创二代”投身到家族企业的二次创业和转型升级中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首批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154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名本科生顺利毕业，其中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118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人独立创业，创办并注册了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21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家企业，另有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5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人作为“创二代”投身到家族企业的二次创业和转型升级中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首批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154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名本科生顺利毕业，其中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118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人独立创业，创办并注册了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21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家企业，另有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5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人作为“创二代”投身到家族企业的二次创业和转型升级中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首批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154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名本科生顺利毕业，其中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118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人独立创业，创办并注册了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21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家企业，另有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5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人作为“创二代”投身到家族企业的二次创业和转型升级中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10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12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938DD-1231-4649-BA5D-2D6E5B95CF4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585056"/>
            <a:ext cx="9429060" cy="16896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-1" fmla="*/ 0 w 2772947"/>
                <a:gd name="connsiteY0-2" fmla="*/ 0 h 139148"/>
                <a:gd name="connsiteX1-3" fmla="*/ 2772947 w 2772947"/>
                <a:gd name="connsiteY1-4" fmla="*/ 0 h 139148"/>
                <a:gd name="connsiteX2-5" fmla="*/ 2713313 w 2772947"/>
                <a:gd name="connsiteY2-6" fmla="*/ 139148 h 139148"/>
                <a:gd name="connsiteX3-7" fmla="*/ 0 w 2772947"/>
                <a:gd name="connsiteY3-8" fmla="*/ 139148 h 139148"/>
                <a:gd name="connsiteX4-9" fmla="*/ 0 w 2772947"/>
                <a:gd name="connsiteY4-10" fmla="*/ 0 h 139148"/>
                <a:gd name="connsiteX0-11" fmla="*/ 0 w 2723251"/>
                <a:gd name="connsiteY0-12" fmla="*/ 0 h 139148"/>
                <a:gd name="connsiteX1-13" fmla="*/ 2723251 w 2723251"/>
                <a:gd name="connsiteY1-14" fmla="*/ 0 h 139148"/>
                <a:gd name="connsiteX2-15" fmla="*/ 2713313 w 2723251"/>
                <a:gd name="connsiteY2-16" fmla="*/ 139148 h 139148"/>
                <a:gd name="connsiteX3-17" fmla="*/ 0 w 2723251"/>
                <a:gd name="connsiteY3-18" fmla="*/ 139148 h 139148"/>
                <a:gd name="connsiteX4-19" fmla="*/ 0 w 2723251"/>
                <a:gd name="connsiteY4-20" fmla="*/ 0 h 139148"/>
                <a:gd name="connsiteX0-21" fmla="*/ 0 w 2725219"/>
                <a:gd name="connsiteY0-22" fmla="*/ 0 h 139148"/>
                <a:gd name="connsiteX1-23" fmla="*/ 2723251 w 2725219"/>
                <a:gd name="connsiteY1-24" fmla="*/ 0 h 139148"/>
                <a:gd name="connsiteX2-25" fmla="*/ 2725219 w 2725219"/>
                <a:gd name="connsiteY2-26" fmla="*/ 139148 h 139148"/>
                <a:gd name="connsiteX3-27" fmla="*/ 0 w 2725219"/>
                <a:gd name="connsiteY3-28" fmla="*/ 139148 h 139148"/>
                <a:gd name="connsiteX4-29" fmla="*/ 0 w 2725219"/>
                <a:gd name="connsiteY4-30" fmla="*/ 0 h 139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接连接符 24"/>
          <p:cNvCxnSpPr/>
          <p:nvPr userDrawn="1"/>
        </p:nvCxnSpPr>
        <p:spPr>
          <a:xfrm>
            <a:off x="1768416" y="404812"/>
            <a:ext cx="98373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占位符 28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174625"/>
            <a:ext cx="5500575" cy="4603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r">
              <a:lnSpc>
                <a:spcPct val="100000"/>
              </a:lnSpc>
              <a:buFontTx/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9438585" y="6545334"/>
            <a:ext cx="2528192" cy="246221"/>
            <a:chOff x="9438585" y="6545334"/>
            <a:chExt cx="2528192" cy="246221"/>
          </a:xfrm>
        </p:grpSpPr>
        <p:sp>
          <p:nvSpPr>
            <p:cNvPr id="27" name="标题 3"/>
            <p:cNvSpPr txBox="1"/>
            <p:nvPr userDrawn="1"/>
          </p:nvSpPr>
          <p:spPr>
            <a:xfrm>
              <a:off x="9607550" y="6545334"/>
              <a:ext cx="21902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深圳国泰安教育技术有限公司</a:t>
              </a:r>
              <a:endParaRPr lang="zh-CN" altLang="en-US" sz="1000" b="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585056"/>
            <a:ext cx="9429060" cy="16896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-1" fmla="*/ 0 w 2772947"/>
                <a:gd name="connsiteY0-2" fmla="*/ 0 h 139148"/>
                <a:gd name="connsiteX1-3" fmla="*/ 2772947 w 2772947"/>
                <a:gd name="connsiteY1-4" fmla="*/ 0 h 139148"/>
                <a:gd name="connsiteX2-5" fmla="*/ 2713313 w 2772947"/>
                <a:gd name="connsiteY2-6" fmla="*/ 139148 h 139148"/>
                <a:gd name="connsiteX3-7" fmla="*/ 0 w 2772947"/>
                <a:gd name="connsiteY3-8" fmla="*/ 139148 h 139148"/>
                <a:gd name="connsiteX4-9" fmla="*/ 0 w 2772947"/>
                <a:gd name="connsiteY4-10" fmla="*/ 0 h 139148"/>
                <a:gd name="connsiteX0-11" fmla="*/ 0 w 2723251"/>
                <a:gd name="connsiteY0-12" fmla="*/ 0 h 139148"/>
                <a:gd name="connsiteX1-13" fmla="*/ 2723251 w 2723251"/>
                <a:gd name="connsiteY1-14" fmla="*/ 0 h 139148"/>
                <a:gd name="connsiteX2-15" fmla="*/ 2713313 w 2723251"/>
                <a:gd name="connsiteY2-16" fmla="*/ 139148 h 139148"/>
                <a:gd name="connsiteX3-17" fmla="*/ 0 w 2723251"/>
                <a:gd name="connsiteY3-18" fmla="*/ 139148 h 139148"/>
                <a:gd name="connsiteX4-19" fmla="*/ 0 w 2723251"/>
                <a:gd name="connsiteY4-20" fmla="*/ 0 h 139148"/>
                <a:gd name="connsiteX0-21" fmla="*/ 0 w 2725219"/>
                <a:gd name="connsiteY0-22" fmla="*/ 0 h 139148"/>
                <a:gd name="connsiteX1-23" fmla="*/ 2723251 w 2725219"/>
                <a:gd name="connsiteY1-24" fmla="*/ 0 h 139148"/>
                <a:gd name="connsiteX2-25" fmla="*/ 2725219 w 2725219"/>
                <a:gd name="connsiteY2-26" fmla="*/ 139148 h 139148"/>
                <a:gd name="connsiteX3-27" fmla="*/ 0 w 2725219"/>
                <a:gd name="connsiteY3-28" fmla="*/ 139148 h 139148"/>
                <a:gd name="connsiteX4-29" fmla="*/ 0 w 2725219"/>
                <a:gd name="connsiteY4-30" fmla="*/ 0 h 139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9438585" y="6545334"/>
            <a:ext cx="2528192" cy="246221"/>
            <a:chOff x="9438585" y="6545334"/>
            <a:chExt cx="2528192" cy="246221"/>
          </a:xfrm>
        </p:grpSpPr>
        <p:sp>
          <p:nvSpPr>
            <p:cNvPr id="11" name="标题 3"/>
            <p:cNvSpPr txBox="1"/>
            <p:nvPr userDrawn="1"/>
          </p:nvSpPr>
          <p:spPr>
            <a:xfrm>
              <a:off x="9607550" y="6545334"/>
              <a:ext cx="21902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深圳国泰安教育技术有限公司</a:t>
              </a:r>
              <a:endParaRPr lang="zh-CN" altLang="en-US" sz="1000" b="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585056"/>
            <a:ext cx="9429060" cy="16896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-1" fmla="*/ 0 w 2772947"/>
                <a:gd name="connsiteY0-2" fmla="*/ 0 h 139148"/>
                <a:gd name="connsiteX1-3" fmla="*/ 2772947 w 2772947"/>
                <a:gd name="connsiteY1-4" fmla="*/ 0 h 139148"/>
                <a:gd name="connsiteX2-5" fmla="*/ 2713313 w 2772947"/>
                <a:gd name="connsiteY2-6" fmla="*/ 139148 h 139148"/>
                <a:gd name="connsiteX3-7" fmla="*/ 0 w 2772947"/>
                <a:gd name="connsiteY3-8" fmla="*/ 139148 h 139148"/>
                <a:gd name="connsiteX4-9" fmla="*/ 0 w 2772947"/>
                <a:gd name="connsiteY4-10" fmla="*/ 0 h 139148"/>
                <a:gd name="connsiteX0-11" fmla="*/ 0 w 2723251"/>
                <a:gd name="connsiteY0-12" fmla="*/ 0 h 139148"/>
                <a:gd name="connsiteX1-13" fmla="*/ 2723251 w 2723251"/>
                <a:gd name="connsiteY1-14" fmla="*/ 0 h 139148"/>
                <a:gd name="connsiteX2-15" fmla="*/ 2713313 w 2723251"/>
                <a:gd name="connsiteY2-16" fmla="*/ 139148 h 139148"/>
                <a:gd name="connsiteX3-17" fmla="*/ 0 w 2723251"/>
                <a:gd name="connsiteY3-18" fmla="*/ 139148 h 139148"/>
                <a:gd name="connsiteX4-19" fmla="*/ 0 w 2723251"/>
                <a:gd name="connsiteY4-20" fmla="*/ 0 h 139148"/>
                <a:gd name="connsiteX0-21" fmla="*/ 0 w 2725219"/>
                <a:gd name="connsiteY0-22" fmla="*/ 0 h 139148"/>
                <a:gd name="connsiteX1-23" fmla="*/ 2723251 w 2725219"/>
                <a:gd name="connsiteY1-24" fmla="*/ 0 h 139148"/>
                <a:gd name="connsiteX2-25" fmla="*/ 2725219 w 2725219"/>
                <a:gd name="connsiteY2-26" fmla="*/ 139148 h 139148"/>
                <a:gd name="connsiteX3-27" fmla="*/ 0 w 2725219"/>
                <a:gd name="connsiteY3-28" fmla="*/ 139148 h 139148"/>
                <a:gd name="connsiteX4-29" fmla="*/ 0 w 2725219"/>
                <a:gd name="connsiteY4-30" fmla="*/ 0 h 139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9438585" y="6545334"/>
            <a:ext cx="2528192" cy="246221"/>
            <a:chOff x="9438585" y="6545334"/>
            <a:chExt cx="2528192" cy="246221"/>
          </a:xfrm>
        </p:grpSpPr>
        <p:sp>
          <p:nvSpPr>
            <p:cNvPr id="11" name="标题 3"/>
            <p:cNvSpPr txBox="1"/>
            <p:nvPr userDrawn="1"/>
          </p:nvSpPr>
          <p:spPr>
            <a:xfrm>
              <a:off x="9607550" y="6545334"/>
              <a:ext cx="21902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深圳国泰安教育技术有限公司</a:t>
              </a:r>
              <a:endParaRPr lang="zh-CN" altLang="en-US" sz="1000" b="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585056"/>
            <a:ext cx="9429060" cy="16896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-1" fmla="*/ 0 w 2772947"/>
                <a:gd name="connsiteY0-2" fmla="*/ 0 h 139148"/>
                <a:gd name="connsiteX1-3" fmla="*/ 2772947 w 2772947"/>
                <a:gd name="connsiteY1-4" fmla="*/ 0 h 139148"/>
                <a:gd name="connsiteX2-5" fmla="*/ 2713313 w 2772947"/>
                <a:gd name="connsiteY2-6" fmla="*/ 139148 h 139148"/>
                <a:gd name="connsiteX3-7" fmla="*/ 0 w 2772947"/>
                <a:gd name="connsiteY3-8" fmla="*/ 139148 h 139148"/>
                <a:gd name="connsiteX4-9" fmla="*/ 0 w 2772947"/>
                <a:gd name="connsiteY4-10" fmla="*/ 0 h 139148"/>
                <a:gd name="connsiteX0-11" fmla="*/ 0 w 2723251"/>
                <a:gd name="connsiteY0-12" fmla="*/ 0 h 139148"/>
                <a:gd name="connsiteX1-13" fmla="*/ 2723251 w 2723251"/>
                <a:gd name="connsiteY1-14" fmla="*/ 0 h 139148"/>
                <a:gd name="connsiteX2-15" fmla="*/ 2713313 w 2723251"/>
                <a:gd name="connsiteY2-16" fmla="*/ 139148 h 139148"/>
                <a:gd name="connsiteX3-17" fmla="*/ 0 w 2723251"/>
                <a:gd name="connsiteY3-18" fmla="*/ 139148 h 139148"/>
                <a:gd name="connsiteX4-19" fmla="*/ 0 w 2723251"/>
                <a:gd name="connsiteY4-20" fmla="*/ 0 h 139148"/>
                <a:gd name="connsiteX0-21" fmla="*/ 0 w 2725219"/>
                <a:gd name="connsiteY0-22" fmla="*/ 0 h 139148"/>
                <a:gd name="connsiteX1-23" fmla="*/ 2723251 w 2725219"/>
                <a:gd name="connsiteY1-24" fmla="*/ 0 h 139148"/>
                <a:gd name="connsiteX2-25" fmla="*/ 2725219 w 2725219"/>
                <a:gd name="connsiteY2-26" fmla="*/ 139148 h 139148"/>
                <a:gd name="connsiteX3-27" fmla="*/ 0 w 2725219"/>
                <a:gd name="connsiteY3-28" fmla="*/ 139148 h 139148"/>
                <a:gd name="connsiteX4-29" fmla="*/ 0 w 2725219"/>
                <a:gd name="connsiteY4-30" fmla="*/ 0 h 139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9438585" y="6545334"/>
            <a:ext cx="2528192" cy="246221"/>
            <a:chOff x="9438585" y="6545334"/>
            <a:chExt cx="2528192" cy="246221"/>
          </a:xfrm>
        </p:grpSpPr>
        <p:sp>
          <p:nvSpPr>
            <p:cNvPr id="11" name="标题 3"/>
            <p:cNvSpPr txBox="1"/>
            <p:nvPr userDrawn="1"/>
          </p:nvSpPr>
          <p:spPr>
            <a:xfrm>
              <a:off x="9607550" y="6545334"/>
              <a:ext cx="21902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深圳国泰安教育技术有限公司</a:t>
              </a:r>
              <a:endParaRPr lang="zh-CN" altLang="en-US" sz="1000" b="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1" y="6585056"/>
            <a:ext cx="9429060" cy="16896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-1" fmla="*/ 0 w 2772947"/>
                <a:gd name="connsiteY0-2" fmla="*/ 0 h 139148"/>
                <a:gd name="connsiteX1-3" fmla="*/ 2772947 w 2772947"/>
                <a:gd name="connsiteY1-4" fmla="*/ 0 h 139148"/>
                <a:gd name="connsiteX2-5" fmla="*/ 2713313 w 2772947"/>
                <a:gd name="connsiteY2-6" fmla="*/ 139148 h 139148"/>
                <a:gd name="connsiteX3-7" fmla="*/ 0 w 2772947"/>
                <a:gd name="connsiteY3-8" fmla="*/ 139148 h 139148"/>
                <a:gd name="connsiteX4-9" fmla="*/ 0 w 2772947"/>
                <a:gd name="connsiteY4-10" fmla="*/ 0 h 139148"/>
                <a:gd name="connsiteX0-11" fmla="*/ 0 w 2723251"/>
                <a:gd name="connsiteY0-12" fmla="*/ 0 h 139148"/>
                <a:gd name="connsiteX1-13" fmla="*/ 2723251 w 2723251"/>
                <a:gd name="connsiteY1-14" fmla="*/ 0 h 139148"/>
                <a:gd name="connsiteX2-15" fmla="*/ 2713313 w 2723251"/>
                <a:gd name="connsiteY2-16" fmla="*/ 139148 h 139148"/>
                <a:gd name="connsiteX3-17" fmla="*/ 0 w 2723251"/>
                <a:gd name="connsiteY3-18" fmla="*/ 139148 h 139148"/>
                <a:gd name="connsiteX4-19" fmla="*/ 0 w 2723251"/>
                <a:gd name="connsiteY4-20" fmla="*/ 0 h 139148"/>
                <a:gd name="connsiteX0-21" fmla="*/ 0 w 2725219"/>
                <a:gd name="connsiteY0-22" fmla="*/ 0 h 139148"/>
                <a:gd name="connsiteX1-23" fmla="*/ 2723251 w 2725219"/>
                <a:gd name="connsiteY1-24" fmla="*/ 0 h 139148"/>
                <a:gd name="connsiteX2-25" fmla="*/ 2725219 w 2725219"/>
                <a:gd name="connsiteY2-26" fmla="*/ 139148 h 139148"/>
                <a:gd name="connsiteX3-27" fmla="*/ 0 w 2725219"/>
                <a:gd name="connsiteY3-28" fmla="*/ 139148 h 139148"/>
                <a:gd name="connsiteX4-29" fmla="*/ 0 w 2725219"/>
                <a:gd name="connsiteY4-30" fmla="*/ 0 h 139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9438585" y="6545338"/>
            <a:ext cx="2528192" cy="246221"/>
            <a:chOff x="9438585" y="6545334"/>
            <a:chExt cx="2528192" cy="246221"/>
          </a:xfrm>
        </p:grpSpPr>
        <p:sp>
          <p:nvSpPr>
            <p:cNvPr id="11" name="标题 3"/>
            <p:cNvSpPr txBox="1"/>
            <p:nvPr userDrawn="1"/>
          </p:nvSpPr>
          <p:spPr>
            <a:xfrm>
              <a:off x="9607550" y="6545334"/>
              <a:ext cx="219026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深圳国泰安教育技术有限公司</a:t>
              </a:r>
              <a:endParaRPr lang="zh-CN" altLang="en-US" sz="1000" b="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5" cy="268968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605717" y="227343"/>
            <a:ext cx="596587" cy="320010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585056"/>
            <a:ext cx="9429060" cy="16896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-1" fmla="*/ 0 w 2772947"/>
                <a:gd name="connsiteY0-2" fmla="*/ 0 h 139148"/>
                <a:gd name="connsiteX1-3" fmla="*/ 2772947 w 2772947"/>
                <a:gd name="connsiteY1-4" fmla="*/ 0 h 139148"/>
                <a:gd name="connsiteX2-5" fmla="*/ 2713313 w 2772947"/>
                <a:gd name="connsiteY2-6" fmla="*/ 139148 h 139148"/>
                <a:gd name="connsiteX3-7" fmla="*/ 0 w 2772947"/>
                <a:gd name="connsiteY3-8" fmla="*/ 139148 h 139148"/>
                <a:gd name="connsiteX4-9" fmla="*/ 0 w 2772947"/>
                <a:gd name="connsiteY4-10" fmla="*/ 0 h 139148"/>
                <a:gd name="connsiteX0-11" fmla="*/ 0 w 2723251"/>
                <a:gd name="connsiteY0-12" fmla="*/ 0 h 139148"/>
                <a:gd name="connsiteX1-13" fmla="*/ 2723251 w 2723251"/>
                <a:gd name="connsiteY1-14" fmla="*/ 0 h 139148"/>
                <a:gd name="connsiteX2-15" fmla="*/ 2713313 w 2723251"/>
                <a:gd name="connsiteY2-16" fmla="*/ 139148 h 139148"/>
                <a:gd name="connsiteX3-17" fmla="*/ 0 w 2723251"/>
                <a:gd name="connsiteY3-18" fmla="*/ 139148 h 139148"/>
                <a:gd name="connsiteX4-19" fmla="*/ 0 w 2723251"/>
                <a:gd name="connsiteY4-20" fmla="*/ 0 h 139148"/>
                <a:gd name="connsiteX0-21" fmla="*/ 0 w 2725219"/>
                <a:gd name="connsiteY0-22" fmla="*/ 0 h 139148"/>
                <a:gd name="connsiteX1-23" fmla="*/ 2723251 w 2725219"/>
                <a:gd name="connsiteY1-24" fmla="*/ 0 h 139148"/>
                <a:gd name="connsiteX2-25" fmla="*/ 2725219 w 2725219"/>
                <a:gd name="connsiteY2-26" fmla="*/ 139148 h 139148"/>
                <a:gd name="connsiteX3-27" fmla="*/ 0 w 2725219"/>
                <a:gd name="connsiteY3-28" fmla="*/ 139148 h 139148"/>
                <a:gd name="connsiteX4-29" fmla="*/ 0 w 2725219"/>
                <a:gd name="connsiteY4-30" fmla="*/ 0 h 139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9438585" y="6545334"/>
            <a:ext cx="2528192" cy="246221"/>
            <a:chOff x="9438585" y="6545334"/>
            <a:chExt cx="2528192" cy="246221"/>
          </a:xfrm>
        </p:grpSpPr>
        <p:sp>
          <p:nvSpPr>
            <p:cNvPr id="11" name="标题 3"/>
            <p:cNvSpPr txBox="1"/>
            <p:nvPr userDrawn="1"/>
          </p:nvSpPr>
          <p:spPr>
            <a:xfrm>
              <a:off x="9607550" y="6545334"/>
              <a:ext cx="21902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深圳国泰安教育技术有限公司</a:t>
              </a:r>
              <a:endParaRPr lang="zh-CN" altLang="en-US" sz="1000" b="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585056"/>
            <a:ext cx="9429060" cy="16896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-1" fmla="*/ 0 w 2772947"/>
                <a:gd name="connsiteY0-2" fmla="*/ 0 h 139148"/>
                <a:gd name="connsiteX1-3" fmla="*/ 2772947 w 2772947"/>
                <a:gd name="connsiteY1-4" fmla="*/ 0 h 139148"/>
                <a:gd name="connsiteX2-5" fmla="*/ 2713313 w 2772947"/>
                <a:gd name="connsiteY2-6" fmla="*/ 139148 h 139148"/>
                <a:gd name="connsiteX3-7" fmla="*/ 0 w 2772947"/>
                <a:gd name="connsiteY3-8" fmla="*/ 139148 h 139148"/>
                <a:gd name="connsiteX4-9" fmla="*/ 0 w 2772947"/>
                <a:gd name="connsiteY4-10" fmla="*/ 0 h 139148"/>
                <a:gd name="connsiteX0-11" fmla="*/ 0 w 2723251"/>
                <a:gd name="connsiteY0-12" fmla="*/ 0 h 139148"/>
                <a:gd name="connsiteX1-13" fmla="*/ 2723251 w 2723251"/>
                <a:gd name="connsiteY1-14" fmla="*/ 0 h 139148"/>
                <a:gd name="connsiteX2-15" fmla="*/ 2713313 w 2723251"/>
                <a:gd name="connsiteY2-16" fmla="*/ 139148 h 139148"/>
                <a:gd name="connsiteX3-17" fmla="*/ 0 w 2723251"/>
                <a:gd name="connsiteY3-18" fmla="*/ 139148 h 139148"/>
                <a:gd name="connsiteX4-19" fmla="*/ 0 w 2723251"/>
                <a:gd name="connsiteY4-20" fmla="*/ 0 h 139148"/>
                <a:gd name="connsiteX0-21" fmla="*/ 0 w 2725219"/>
                <a:gd name="connsiteY0-22" fmla="*/ 0 h 139148"/>
                <a:gd name="connsiteX1-23" fmla="*/ 2723251 w 2725219"/>
                <a:gd name="connsiteY1-24" fmla="*/ 0 h 139148"/>
                <a:gd name="connsiteX2-25" fmla="*/ 2725219 w 2725219"/>
                <a:gd name="connsiteY2-26" fmla="*/ 139148 h 139148"/>
                <a:gd name="connsiteX3-27" fmla="*/ 0 w 2725219"/>
                <a:gd name="connsiteY3-28" fmla="*/ 139148 h 139148"/>
                <a:gd name="connsiteX4-29" fmla="*/ 0 w 2725219"/>
                <a:gd name="connsiteY4-30" fmla="*/ 0 h 139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9438585" y="6545334"/>
            <a:ext cx="2528192" cy="246221"/>
            <a:chOff x="9438585" y="6545334"/>
            <a:chExt cx="2528192" cy="246221"/>
          </a:xfrm>
        </p:grpSpPr>
        <p:sp>
          <p:nvSpPr>
            <p:cNvPr id="11" name="标题 3"/>
            <p:cNvSpPr txBox="1"/>
            <p:nvPr userDrawn="1"/>
          </p:nvSpPr>
          <p:spPr>
            <a:xfrm>
              <a:off x="9607550" y="6545334"/>
              <a:ext cx="21902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深圳国泰安教育技术有限公司</a:t>
              </a:r>
              <a:endParaRPr lang="zh-CN" altLang="en-US" sz="1000" b="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585056"/>
            <a:ext cx="9429060" cy="16896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-1" fmla="*/ 0 w 2772947"/>
                <a:gd name="connsiteY0-2" fmla="*/ 0 h 139148"/>
                <a:gd name="connsiteX1-3" fmla="*/ 2772947 w 2772947"/>
                <a:gd name="connsiteY1-4" fmla="*/ 0 h 139148"/>
                <a:gd name="connsiteX2-5" fmla="*/ 2713313 w 2772947"/>
                <a:gd name="connsiteY2-6" fmla="*/ 139148 h 139148"/>
                <a:gd name="connsiteX3-7" fmla="*/ 0 w 2772947"/>
                <a:gd name="connsiteY3-8" fmla="*/ 139148 h 139148"/>
                <a:gd name="connsiteX4-9" fmla="*/ 0 w 2772947"/>
                <a:gd name="connsiteY4-10" fmla="*/ 0 h 139148"/>
                <a:gd name="connsiteX0-11" fmla="*/ 0 w 2723251"/>
                <a:gd name="connsiteY0-12" fmla="*/ 0 h 139148"/>
                <a:gd name="connsiteX1-13" fmla="*/ 2723251 w 2723251"/>
                <a:gd name="connsiteY1-14" fmla="*/ 0 h 139148"/>
                <a:gd name="connsiteX2-15" fmla="*/ 2713313 w 2723251"/>
                <a:gd name="connsiteY2-16" fmla="*/ 139148 h 139148"/>
                <a:gd name="connsiteX3-17" fmla="*/ 0 w 2723251"/>
                <a:gd name="connsiteY3-18" fmla="*/ 139148 h 139148"/>
                <a:gd name="connsiteX4-19" fmla="*/ 0 w 2723251"/>
                <a:gd name="connsiteY4-20" fmla="*/ 0 h 139148"/>
                <a:gd name="connsiteX0-21" fmla="*/ 0 w 2725219"/>
                <a:gd name="connsiteY0-22" fmla="*/ 0 h 139148"/>
                <a:gd name="connsiteX1-23" fmla="*/ 2723251 w 2725219"/>
                <a:gd name="connsiteY1-24" fmla="*/ 0 h 139148"/>
                <a:gd name="connsiteX2-25" fmla="*/ 2725219 w 2725219"/>
                <a:gd name="connsiteY2-26" fmla="*/ 139148 h 139148"/>
                <a:gd name="connsiteX3-27" fmla="*/ 0 w 2725219"/>
                <a:gd name="connsiteY3-28" fmla="*/ 139148 h 139148"/>
                <a:gd name="connsiteX4-29" fmla="*/ 0 w 2725219"/>
                <a:gd name="connsiteY4-30" fmla="*/ 0 h 139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9438585" y="6545334"/>
            <a:ext cx="2528192" cy="246221"/>
            <a:chOff x="9438585" y="6545334"/>
            <a:chExt cx="2528192" cy="246221"/>
          </a:xfrm>
        </p:grpSpPr>
        <p:sp>
          <p:nvSpPr>
            <p:cNvPr id="11" name="标题 3"/>
            <p:cNvSpPr txBox="1"/>
            <p:nvPr userDrawn="1"/>
          </p:nvSpPr>
          <p:spPr>
            <a:xfrm>
              <a:off x="9607550" y="6545334"/>
              <a:ext cx="21902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深圳国泰安教育技术有限公司</a:t>
              </a:r>
              <a:endParaRPr lang="zh-CN" altLang="en-US" sz="1000" b="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585056"/>
            <a:ext cx="9429060" cy="16896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-1" fmla="*/ 0 w 2772947"/>
                <a:gd name="connsiteY0-2" fmla="*/ 0 h 139148"/>
                <a:gd name="connsiteX1-3" fmla="*/ 2772947 w 2772947"/>
                <a:gd name="connsiteY1-4" fmla="*/ 0 h 139148"/>
                <a:gd name="connsiteX2-5" fmla="*/ 2713313 w 2772947"/>
                <a:gd name="connsiteY2-6" fmla="*/ 139148 h 139148"/>
                <a:gd name="connsiteX3-7" fmla="*/ 0 w 2772947"/>
                <a:gd name="connsiteY3-8" fmla="*/ 139148 h 139148"/>
                <a:gd name="connsiteX4-9" fmla="*/ 0 w 2772947"/>
                <a:gd name="connsiteY4-10" fmla="*/ 0 h 139148"/>
                <a:gd name="connsiteX0-11" fmla="*/ 0 w 2723251"/>
                <a:gd name="connsiteY0-12" fmla="*/ 0 h 139148"/>
                <a:gd name="connsiteX1-13" fmla="*/ 2723251 w 2723251"/>
                <a:gd name="connsiteY1-14" fmla="*/ 0 h 139148"/>
                <a:gd name="connsiteX2-15" fmla="*/ 2713313 w 2723251"/>
                <a:gd name="connsiteY2-16" fmla="*/ 139148 h 139148"/>
                <a:gd name="connsiteX3-17" fmla="*/ 0 w 2723251"/>
                <a:gd name="connsiteY3-18" fmla="*/ 139148 h 139148"/>
                <a:gd name="connsiteX4-19" fmla="*/ 0 w 2723251"/>
                <a:gd name="connsiteY4-20" fmla="*/ 0 h 139148"/>
                <a:gd name="connsiteX0-21" fmla="*/ 0 w 2725219"/>
                <a:gd name="connsiteY0-22" fmla="*/ 0 h 139148"/>
                <a:gd name="connsiteX1-23" fmla="*/ 2723251 w 2725219"/>
                <a:gd name="connsiteY1-24" fmla="*/ 0 h 139148"/>
                <a:gd name="connsiteX2-25" fmla="*/ 2725219 w 2725219"/>
                <a:gd name="connsiteY2-26" fmla="*/ 139148 h 139148"/>
                <a:gd name="connsiteX3-27" fmla="*/ 0 w 2725219"/>
                <a:gd name="connsiteY3-28" fmla="*/ 139148 h 139148"/>
                <a:gd name="connsiteX4-29" fmla="*/ 0 w 2725219"/>
                <a:gd name="connsiteY4-30" fmla="*/ 0 h 139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9438585" y="6545334"/>
            <a:ext cx="2528192" cy="246221"/>
            <a:chOff x="9438585" y="6545334"/>
            <a:chExt cx="2528192" cy="246221"/>
          </a:xfrm>
        </p:grpSpPr>
        <p:sp>
          <p:nvSpPr>
            <p:cNvPr id="11" name="标题 3"/>
            <p:cNvSpPr txBox="1"/>
            <p:nvPr userDrawn="1"/>
          </p:nvSpPr>
          <p:spPr>
            <a:xfrm>
              <a:off x="9607550" y="6545334"/>
              <a:ext cx="21902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深圳国泰安教育技术有限公司</a:t>
              </a:r>
              <a:endParaRPr lang="zh-CN" altLang="en-US" sz="1000" b="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585056"/>
            <a:ext cx="9429060" cy="16896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-1" fmla="*/ 0 w 2772947"/>
                <a:gd name="connsiteY0-2" fmla="*/ 0 h 139148"/>
                <a:gd name="connsiteX1-3" fmla="*/ 2772947 w 2772947"/>
                <a:gd name="connsiteY1-4" fmla="*/ 0 h 139148"/>
                <a:gd name="connsiteX2-5" fmla="*/ 2713313 w 2772947"/>
                <a:gd name="connsiteY2-6" fmla="*/ 139148 h 139148"/>
                <a:gd name="connsiteX3-7" fmla="*/ 0 w 2772947"/>
                <a:gd name="connsiteY3-8" fmla="*/ 139148 h 139148"/>
                <a:gd name="connsiteX4-9" fmla="*/ 0 w 2772947"/>
                <a:gd name="connsiteY4-10" fmla="*/ 0 h 139148"/>
                <a:gd name="connsiteX0-11" fmla="*/ 0 w 2723251"/>
                <a:gd name="connsiteY0-12" fmla="*/ 0 h 139148"/>
                <a:gd name="connsiteX1-13" fmla="*/ 2723251 w 2723251"/>
                <a:gd name="connsiteY1-14" fmla="*/ 0 h 139148"/>
                <a:gd name="connsiteX2-15" fmla="*/ 2713313 w 2723251"/>
                <a:gd name="connsiteY2-16" fmla="*/ 139148 h 139148"/>
                <a:gd name="connsiteX3-17" fmla="*/ 0 w 2723251"/>
                <a:gd name="connsiteY3-18" fmla="*/ 139148 h 139148"/>
                <a:gd name="connsiteX4-19" fmla="*/ 0 w 2723251"/>
                <a:gd name="connsiteY4-20" fmla="*/ 0 h 139148"/>
                <a:gd name="connsiteX0-21" fmla="*/ 0 w 2725219"/>
                <a:gd name="connsiteY0-22" fmla="*/ 0 h 139148"/>
                <a:gd name="connsiteX1-23" fmla="*/ 2723251 w 2725219"/>
                <a:gd name="connsiteY1-24" fmla="*/ 0 h 139148"/>
                <a:gd name="connsiteX2-25" fmla="*/ 2725219 w 2725219"/>
                <a:gd name="connsiteY2-26" fmla="*/ 139148 h 139148"/>
                <a:gd name="connsiteX3-27" fmla="*/ 0 w 2725219"/>
                <a:gd name="connsiteY3-28" fmla="*/ 139148 h 139148"/>
                <a:gd name="connsiteX4-29" fmla="*/ 0 w 2725219"/>
                <a:gd name="connsiteY4-30" fmla="*/ 0 h 139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9438585" y="6545334"/>
            <a:ext cx="2528192" cy="246221"/>
            <a:chOff x="9438585" y="6545334"/>
            <a:chExt cx="2528192" cy="246221"/>
          </a:xfrm>
        </p:grpSpPr>
        <p:sp>
          <p:nvSpPr>
            <p:cNvPr id="11" name="标题 3"/>
            <p:cNvSpPr txBox="1"/>
            <p:nvPr userDrawn="1"/>
          </p:nvSpPr>
          <p:spPr>
            <a:xfrm>
              <a:off x="9607550" y="6545334"/>
              <a:ext cx="21902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深圳国泰安教育技术有限公司</a:t>
              </a:r>
              <a:endParaRPr lang="zh-CN" altLang="en-US" sz="1000" b="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585056"/>
            <a:ext cx="9429060" cy="16896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-1" fmla="*/ 0 w 2772947"/>
                <a:gd name="connsiteY0-2" fmla="*/ 0 h 139148"/>
                <a:gd name="connsiteX1-3" fmla="*/ 2772947 w 2772947"/>
                <a:gd name="connsiteY1-4" fmla="*/ 0 h 139148"/>
                <a:gd name="connsiteX2-5" fmla="*/ 2713313 w 2772947"/>
                <a:gd name="connsiteY2-6" fmla="*/ 139148 h 139148"/>
                <a:gd name="connsiteX3-7" fmla="*/ 0 w 2772947"/>
                <a:gd name="connsiteY3-8" fmla="*/ 139148 h 139148"/>
                <a:gd name="connsiteX4-9" fmla="*/ 0 w 2772947"/>
                <a:gd name="connsiteY4-10" fmla="*/ 0 h 139148"/>
                <a:gd name="connsiteX0-11" fmla="*/ 0 w 2723251"/>
                <a:gd name="connsiteY0-12" fmla="*/ 0 h 139148"/>
                <a:gd name="connsiteX1-13" fmla="*/ 2723251 w 2723251"/>
                <a:gd name="connsiteY1-14" fmla="*/ 0 h 139148"/>
                <a:gd name="connsiteX2-15" fmla="*/ 2713313 w 2723251"/>
                <a:gd name="connsiteY2-16" fmla="*/ 139148 h 139148"/>
                <a:gd name="connsiteX3-17" fmla="*/ 0 w 2723251"/>
                <a:gd name="connsiteY3-18" fmla="*/ 139148 h 139148"/>
                <a:gd name="connsiteX4-19" fmla="*/ 0 w 2723251"/>
                <a:gd name="connsiteY4-20" fmla="*/ 0 h 139148"/>
                <a:gd name="connsiteX0-21" fmla="*/ 0 w 2725219"/>
                <a:gd name="connsiteY0-22" fmla="*/ 0 h 139148"/>
                <a:gd name="connsiteX1-23" fmla="*/ 2723251 w 2725219"/>
                <a:gd name="connsiteY1-24" fmla="*/ 0 h 139148"/>
                <a:gd name="connsiteX2-25" fmla="*/ 2725219 w 2725219"/>
                <a:gd name="connsiteY2-26" fmla="*/ 139148 h 139148"/>
                <a:gd name="connsiteX3-27" fmla="*/ 0 w 2725219"/>
                <a:gd name="connsiteY3-28" fmla="*/ 139148 h 139148"/>
                <a:gd name="connsiteX4-29" fmla="*/ 0 w 2725219"/>
                <a:gd name="connsiteY4-30" fmla="*/ 0 h 139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9438585" y="6545334"/>
            <a:ext cx="2528192" cy="246221"/>
            <a:chOff x="9438585" y="6545334"/>
            <a:chExt cx="2528192" cy="246221"/>
          </a:xfrm>
        </p:grpSpPr>
        <p:sp>
          <p:nvSpPr>
            <p:cNvPr id="11" name="标题 3"/>
            <p:cNvSpPr txBox="1"/>
            <p:nvPr userDrawn="1"/>
          </p:nvSpPr>
          <p:spPr>
            <a:xfrm>
              <a:off x="9607550" y="6545334"/>
              <a:ext cx="21902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深圳国泰安教育技术有限公司</a:t>
              </a:r>
              <a:endParaRPr lang="zh-CN" altLang="en-US" sz="1000" b="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小标题-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585056"/>
            <a:ext cx="9429060" cy="16896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-1" fmla="*/ 0 w 2772947"/>
                <a:gd name="connsiteY0-2" fmla="*/ 0 h 139148"/>
                <a:gd name="connsiteX1-3" fmla="*/ 2772947 w 2772947"/>
                <a:gd name="connsiteY1-4" fmla="*/ 0 h 139148"/>
                <a:gd name="connsiteX2-5" fmla="*/ 2713313 w 2772947"/>
                <a:gd name="connsiteY2-6" fmla="*/ 139148 h 139148"/>
                <a:gd name="connsiteX3-7" fmla="*/ 0 w 2772947"/>
                <a:gd name="connsiteY3-8" fmla="*/ 139148 h 139148"/>
                <a:gd name="connsiteX4-9" fmla="*/ 0 w 2772947"/>
                <a:gd name="connsiteY4-10" fmla="*/ 0 h 139148"/>
                <a:gd name="connsiteX0-11" fmla="*/ 0 w 2723251"/>
                <a:gd name="connsiteY0-12" fmla="*/ 0 h 139148"/>
                <a:gd name="connsiteX1-13" fmla="*/ 2723251 w 2723251"/>
                <a:gd name="connsiteY1-14" fmla="*/ 0 h 139148"/>
                <a:gd name="connsiteX2-15" fmla="*/ 2713313 w 2723251"/>
                <a:gd name="connsiteY2-16" fmla="*/ 139148 h 139148"/>
                <a:gd name="connsiteX3-17" fmla="*/ 0 w 2723251"/>
                <a:gd name="connsiteY3-18" fmla="*/ 139148 h 139148"/>
                <a:gd name="connsiteX4-19" fmla="*/ 0 w 2723251"/>
                <a:gd name="connsiteY4-20" fmla="*/ 0 h 139148"/>
                <a:gd name="connsiteX0-21" fmla="*/ 0 w 2725219"/>
                <a:gd name="connsiteY0-22" fmla="*/ 0 h 139148"/>
                <a:gd name="connsiteX1-23" fmla="*/ 2723251 w 2725219"/>
                <a:gd name="connsiteY1-24" fmla="*/ 0 h 139148"/>
                <a:gd name="connsiteX2-25" fmla="*/ 2725219 w 2725219"/>
                <a:gd name="connsiteY2-26" fmla="*/ 139148 h 139148"/>
                <a:gd name="connsiteX3-27" fmla="*/ 0 w 2725219"/>
                <a:gd name="connsiteY3-28" fmla="*/ 139148 h 139148"/>
                <a:gd name="connsiteX4-29" fmla="*/ 0 w 2725219"/>
                <a:gd name="connsiteY4-30" fmla="*/ 0 h 139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接连接符 24"/>
          <p:cNvCxnSpPr/>
          <p:nvPr userDrawn="1"/>
        </p:nvCxnSpPr>
        <p:spPr>
          <a:xfrm>
            <a:off x="1768416" y="404812"/>
            <a:ext cx="98373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占位符 28"/>
          <p:cNvSpPr>
            <a:spLocks noGrp="1"/>
          </p:cNvSpPr>
          <p:nvPr>
            <p:ph type="body" sz="quarter" idx="10" hasCustomPrompt="1"/>
          </p:nvPr>
        </p:nvSpPr>
        <p:spPr>
          <a:xfrm>
            <a:off x="8830733" y="174625"/>
            <a:ext cx="2765842" cy="4603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r">
              <a:lnSpc>
                <a:spcPct val="100000"/>
              </a:lnSpc>
              <a:buFontTx/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228925" y="834671"/>
            <a:ext cx="774000" cy="590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2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1461052" y="845558"/>
            <a:ext cx="2997785" cy="590400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9438585" y="6545334"/>
            <a:ext cx="2528192" cy="246221"/>
            <a:chOff x="9438585" y="6545334"/>
            <a:chExt cx="2528192" cy="246221"/>
          </a:xfrm>
        </p:grpSpPr>
        <p:sp>
          <p:nvSpPr>
            <p:cNvPr id="27" name="标题 3"/>
            <p:cNvSpPr txBox="1"/>
            <p:nvPr userDrawn="1"/>
          </p:nvSpPr>
          <p:spPr>
            <a:xfrm>
              <a:off x="9607550" y="6545334"/>
              <a:ext cx="21902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深圳国泰安教育技术有限公司</a:t>
              </a:r>
              <a:endParaRPr lang="zh-CN" altLang="en-US" sz="1000" b="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585056"/>
            <a:ext cx="9429060" cy="16896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-1" fmla="*/ 0 w 2772947"/>
                <a:gd name="connsiteY0-2" fmla="*/ 0 h 139148"/>
                <a:gd name="connsiteX1-3" fmla="*/ 2772947 w 2772947"/>
                <a:gd name="connsiteY1-4" fmla="*/ 0 h 139148"/>
                <a:gd name="connsiteX2-5" fmla="*/ 2713313 w 2772947"/>
                <a:gd name="connsiteY2-6" fmla="*/ 139148 h 139148"/>
                <a:gd name="connsiteX3-7" fmla="*/ 0 w 2772947"/>
                <a:gd name="connsiteY3-8" fmla="*/ 139148 h 139148"/>
                <a:gd name="connsiteX4-9" fmla="*/ 0 w 2772947"/>
                <a:gd name="connsiteY4-10" fmla="*/ 0 h 139148"/>
                <a:gd name="connsiteX0-11" fmla="*/ 0 w 2723251"/>
                <a:gd name="connsiteY0-12" fmla="*/ 0 h 139148"/>
                <a:gd name="connsiteX1-13" fmla="*/ 2723251 w 2723251"/>
                <a:gd name="connsiteY1-14" fmla="*/ 0 h 139148"/>
                <a:gd name="connsiteX2-15" fmla="*/ 2713313 w 2723251"/>
                <a:gd name="connsiteY2-16" fmla="*/ 139148 h 139148"/>
                <a:gd name="connsiteX3-17" fmla="*/ 0 w 2723251"/>
                <a:gd name="connsiteY3-18" fmla="*/ 139148 h 139148"/>
                <a:gd name="connsiteX4-19" fmla="*/ 0 w 2723251"/>
                <a:gd name="connsiteY4-20" fmla="*/ 0 h 139148"/>
                <a:gd name="connsiteX0-21" fmla="*/ 0 w 2725219"/>
                <a:gd name="connsiteY0-22" fmla="*/ 0 h 139148"/>
                <a:gd name="connsiteX1-23" fmla="*/ 2723251 w 2725219"/>
                <a:gd name="connsiteY1-24" fmla="*/ 0 h 139148"/>
                <a:gd name="connsiteX2-25" fmla="*/ 2725219 w 2725219"/>
                <a:gd name="connsiteY2-26" fmla="*/ 139148 h 139148"/>
                <a:gd name="connsiteX3-27" fmla="*/ 0 w 2725219"/>
                <a:gd name="connsiteY3-28" fmla="*/ 139148 h 139148"/>
                <a:gd name="connsiteX4-29" fmla="*/ 0 w 2725219"/>
                <a:gd name="connsiteY4-30" fmla="*/ 0 h 139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9438585" y="6545334"/>
            <a:ext cx="2528192" cy="246221"/>
            <a:chOff x="9438585" y="6545334"/>
            <a:chExt cx="2528192" cy="246221"/>
          </a:xfrm>
        </p:grpSpPr>
        <p:sp>
          <p:nvSpPr>
            <p:cNvPr id="11" name="标题 3"/>
            <p:cNvSpPr txBox="1"/>
            <p:nvPr userDrawn="1"/>
          </p:nvSpPr>
          <p:spPr>
            <a:xfrm>
              <a:off x="9607550" y="6545334"/>
              <a:ext cx="21902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深圳国泰安教育技术有限公司</a:t>
              </a:r>
              <a:endParaRPr lang="zh-CN" altLang="en-US" sz="1000" b="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585056"/>
            <a:ext cx="9429060" cy="16896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-1" fmla="*/ 0 w 2772947"/>
                <a:gd name="connsiteY0-2" fmla="*/ 0 h 139148"/>
                <a:gd name="connsiteX1-3" fmla="*/ 2772947 w 2772947"/>
                <a:gd name="connsiteY1-4" fmla="*/ 0 h 139148"/>
                <a:gd name="connsiteX2-5" fmla="*/ 2713313 w 2772947"/>
                <a:gd name="connsiteY2-6" fmla="*/ 139148 h 139148"/>
                <a:gd name="connsiteX3-7" fmla="*/ 0 w 2772947"/>
                <a:gd name="connsiteY3-8" fmla="*/ 139148 h 139148"/>
                <a:gd name="connsiteX4-9" fmla="*/ 0 w 2772947"/>
                <a:gd name="connsiteY4-10" fmla="*/ 0 h 139148"/>
                <a:gd name="connsiteX0-11" fmla="*/ 0 w 2723251"/>
                <a:gd name="connsiteY0-12" fmla="*/ 0 h 139148"/>
                <a:gd name="connsiteX1-13" fmla="*/ 2723251 w 2723251"/>
                <a:gd name="connsiteY1-14" fmla="*/ 0 h 139148"/>
                <a:gd name="connsiteX2-15" fmla="*/ 2713313 w 2723251"/>
                <a:gd name="connsiteY2-16" fmla="*/ 139148 h 139148"/>
                <a:gd name="connsiteX3-17" fmla="*/ 0 w 2723251"/>
                <a:gd name="connsiteY3-18" fmla="*/ 139148 h 139148"/>
                <a:gd name="connsiteX4-19" fmla="*/ 0 w 2723251"/>
                <a:gd name="connsiteY4-20" fmla="*/ 0 h 139148"/>
                <a:gd name="connsiteX0-21" fmla="*/ 0 w 2725219"/>
                <a:gd name="connsiteY0-22" fmla="*/ 0 h 139148"/>
                <a:gd name="connsiteX1-23" fmla="*/ 2723251 w 2725219"/>
                <a:gd name="connsiteY1-24" fmla="*/ 0 h 139148"/>
                <a:gd name="connsiteX2-25" fmla="*/ 2725219 w 2725219"/>
                <a:gd name="connsiteY2-26" fmla="*/ 139148 h 139148"/>
                <a:gd name="connsiteX3-27" fmla="*/ 0 w 2725219"/>
                <a:gd name="connsiteY3-28" fmla="*/ 139148 h 139148"/>
                <a:gd name="connsiteX4-29" fmla="*/ 0 w 2725219"/>
                <a:gd name="connsiteY4-30" fmla="*/ 0 h 139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9438585" y="6545334"/>
            <a:ext cx="2528192" cy="246221"/>
            <a:chOff x="9438585" y="6545334"/>
            <a:chExt cx="2528192" cy="246221"/>
          </a:xfrm>
        </p:grpSpPr>
        <p:sp>
          <p:nvSpPr>
            <p:cNvPr id="11" name="标题 3"/>
            <p:cNvSpPr txBox="1"/>
            <p:nvPr userDrawn="1"/>
          </p:nvSpPr>
          <p:spPr>
            <a:xfrm>
              <a:off x="9607550" y="6545334"/>
              <a:ext cx="21902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深圳国泰安教育技术有限公司</a:t>
              </a:r>
              <a:endParaRPr lang="zh-CN" altLang="en-US" sz="1000" b="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-无页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0" name="矩形 9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1768416" y="404813"/>
            <a:ext cx="98373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28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174625"/>
            <a:ext cx="5500575" cy="4603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r">
              <a:lnSpc>
                <a:spcPct val="100000"/>
              </a:lnSpc>
              <a:buFontTx/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585056"/>
            <a:ext cx="9429060" cy="16896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-1" fmla="*/ 0 w 2772947"/>
                <a:gd name="connsiteY0-2" fmla="*/ 0 h 139148"/>
                <a:gd name="connsiteX1-3" fmla="*/ 2772947 w 2772947"/>
                <a:gd name="connsiteY1-4" fmla="*/ 0 h 139148"/>
                <a:gd name="connsiteX2-5" fmla="*/ 2713313 w 2772947"/>
                <a:gd name="connsiteY2-6" fmla="*/ 139148 h 139148"/>
                <a:gd name="connsiteX3-7" fmla="*/ 0 w 2772947"/>
                <a:gd name="connsiteY3-8" fmla="*/ 139148 h 139148"/>
                <a:gd name="connsiteX4-9" fmla="*/ 0 w 2772947"/>
                <a:gd name="connsiteY4-10" fmla="*/ 0 h 139148"/>
                <a:gd name="connsiteX0-11" fmla="*/ 0 w 2723251"/>
                <a:gd name="connsiteY0-12" fmla="*/ 0 h 139148"/>
                <a:gd name="connsiteX1-13" fmla="*/ 2723251 w 2723251"/>
                <a:gd name="connsiteY1-14" fmla="*/ 0 h 139148"/>
                <a:gd name="connsiteX2-15" fmla="*/ 2713313 w 2723251"/>
                <a:gd name="connsiteY2-16" fmla="*/ 139148 h 139148"/>
                <a:gd name="connsiteX3-17" fmla="*/ 0 w 2723251"/>
                <a:gd name="connsiteY3-18" fmla="*/ 139148 h 139148"/>
                <a:gd name="connsiteX4-19" fmla="*/ 0 w 2723251"/>
                <a:gd name="connsiteY4-20" fmla="*/ 0 h 139148"/>
                <a:gd name="connsiteX0-21" fmla="*/ 0 w 2725219"/>
                <a:gd name="connsiteY0-22" fmla="*/ 0 h 139148"/>
                <a:gd name="connsiteX1-23" fmla="*/ 2723251 w 2725219"/>
                <a:gd name="connsiteY1-24" fmla="*/ 0 h 139148"/>
                <a:gd name="connsiteX2-25" fmla="*/ 2725219 w 2725219"/>
                <a:gd name="connsiteY2-26" fmla="*/ 139148 h 139148"/>
                <a:gd name="connsiteX3-27" fmla="*/ 0 w 2725219"/>
                <a:gd name="connsiteY3-28" fmla="*/ 139148 h 139148"/>
                <a:gd name="connsiteX4-29" fmla="*/ 0 w 2725219"/>
                <a:gd name="connsiteY4-30" fmla="*/ 0 h 139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9438585" y="6545334"/>
            <a:ext cx="2528192" cy="246221"/>
            <a:chOff x="9438585" y="6545334"/>
            <a:chExt cx="2528192" cy="246221"/>
          </a:xfrm>
        </p:grpSpPr>
        <p:sp>
          <p:nvSpPr>
            <p:cNvPr id="11" name="标题 3"/>
            <p:cNvSpPr txBox="1"/>
            <p:nvPr userDrawn="1"/>
          </p:nvSpPr>
          <p:spPr>
            <a:xfrm>
              <a:off x="9607550" y="6545334"/>
              <a:ext cx="21902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深圳国泰安教育技术有限公司</a:t>
              </a: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585056"/>
            <a:ext cx="9429060" cy="16896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-1" fmla="*/ 0 w 2772947"/>
                <a:gd name="connsiteY0-2" fmla="*/ 0 h 139148"/>
                <a:gd name="connsiteX1-3" fmla="*/ 2772947 w 2772947"/>
                <a:gd name="connsiteY1-4" fmla="*/ 0 h 139148"/>
                <a:gd name="connsiteX2-5" fmla="*/ 2713313 w 2772947"/>
                <a:gd name="connsiteY2-6" fmla="*/ 139148 h 139148"/>
                <a:gd name="connsiteX3-7" fmla="*/ 0 w 2772947"/>
                <a:gd name="connsiteY3-8" fmla="*/ 139148 h 139148"/>
                <a:gd name="connsiteX4-9" fmla="*/ 0 w 2772947"/>
                <a:gd name="connsiteY4-10" fmla="*/ 0 h 139148"/>
                <a:gd name="connsiteX0-11" fmla="*/ 0 w 2723251"/>
                <a:gd name="connsiteY0-12" fmla="*/ 0 h 139148"/>
                <a:gd name="connsiteX1-13" fmla="*/ 2723251 w 2723251"/>
                <a:gd name="connsiteY1-14" fmla="*/ 0 h 139148"/>
                <a:gd name="connsiteX2-15" fmla="*/ 2713313 w 2723251"/>
                <a:gd name="connsiteY2-16" fmla="*/ 139148 h 139148"/>
                <a:gd name="connsiteX3-17" fmla="*/ 0 w 2723251"/>
                <a:gd name="connsiteY3-18" fmla="*/ 139148 h 139148"/>
                <a:gd name="connsiteX4-19" fmla="*/ 0 w 2723251"/>
                <a:gd name="connsiteY4-20" fmla="*/ 0 h 139148"/>
                <a:gd name="connsiteX0-21" fmla="*/ 0 w 2725219"/>
                <a:gd name="connsiteY0-22" fmla="*/ 0 h 139148"/>
                <a:gd name="connsiteX1-23" fmla="*/ 2723251 w 2725219"/>
                <a:gd name="connsiteY1-24" fmla="*/ 0 h 139148"/>
                <a:gd name="connsiteX2-25" fmla="*/ 2725219 w 2725219"/>
                <a:gd name="connsiteY2-26" fmla="*/ 139148 h 139148"/>
                <a:gd name="connsiteX3-27" fmla="*/ 0 w 2725219"/>
                <a:gd name="connsiteY3-28" fmla="*/ 139148 h 139148"/>
                <a:gd name="connsiteX4-29" fmla="*/ 0 w 2725219"/>
                <a:gd name="connsiteY4-30" fmla="*/ 0 h 139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9438585" y="6545334"/>
            <a:ext cx="2528192" cy="246221"/>
            <a:chOff x="9438585" y="6545334"/>
            <a:chExt cx="2528192" cy="246221"/>
          </a:xfrm>
        </p:grpSpPr>
        <p:sp>
          <p:nvSpPr>
            <p:cNvPr id="11" name="标题 3"/>
            <p:cNvSpPr txBox="1"/>
            <p:nvPr userDrawn="1"/>
          </p:nvSpPr>
          <p:spPr>
            <a:xfrm>
              <a:off x="9607550" y="6545334"/>
              <a:ext cx="21902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深圳国泰安教育技术有限公司</a:t>
              </a: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585056"/>
            <a:ext cx="9429060" cy="16896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-1" fmla="*/ 0 w 2772947"/>
                <a:gd name="connsiteY0-2" fmla="*/ 0 h 139148"/>
                <a:gd name="connsiteX1-3" fmla="*/ 2772947 w 2772947"/>
                <a:gd name="connsiteY1-4" fmla="*/ 0 h 139148"/>
                <a:gd name="connsiteX2-5" fmla="*/ 2713313 w 2772947"/>
                <a:gd name="connsiteY2-6" fmla="*/ 139148 h 139148"/>
                <a:gd name="connsiteX3-7" fmla="*/ 0 w 2772947"/>
                <a:gd name="connsiteY3-8" fmla="*/ 139148 h 139148"/>
                <a:gd name="connsiteX4-9" fmla="*/ 0 w 2772947"/>
                <a:gd name="connsiteY4-10" fmla="*/ 0 h 139148"/>
                <a:gd name="connsiteX0-11" fmla="*/ 0 w 2723251"/>
                <a:gd name="connsiteY0-12" fmla="*/ 0 h 139148"/>
                <a:gd name="connsiteX1-13" fmla="*/ 2723251 w 2723251"/>
                <a:gd name="connsiteY1-14" fmla="*/ 0 h 139148"/>
                <a:gd name="connsiteX2-15" fmla="*/ 2713313 w 2723251"/>
                <a:gd name="connsiteY2-16" fmla="*/ 139148 h 139148"/>
                <a:gd name="connsiteX3-17" fmla="*/ 0 w 2723251"/>
                <a:gd name="connsiteY3-18" fmla="*/ 139148 h 139148"/>
                <a:gd name="connsiteX4-19" fmla="*/ 0 w 2723251"/>
                <a:gd name="connsiteY4-20" fmla="*/ 0 h 139148"/>
                <a:gd name="connsiteX0-21" fmla="*/ 0 w 2725219"/>
                <a:gd name="connsiteY0-22" fmla="*/ 0 h 139148"/>
                <a:gd name="connsiteX1-23" fmla="*/ 2723251 w 2725219"/>
                <a:gd name="connsiteY1-24" fmla="*/ 0 h 139148"/>
                <a:gd name="connsiteX2-25" fmla="*/ 2725219 w 2725219"/>
                <a:gd name="connsiteY2-26" fmla="*/ 139148 h 139148"/>
                <a:gd name="connsiteX3-27" fmla="*/ 0 w 2725219"/>
                <a:gd name="connsiteY3-28" fmla="*/ 139148 h 139148"/>
                <a:gd name="connsiteX4-29" fmla="*/ 0 w 2725219"/>
                <a:gd name="connsiteY4-30" fmla="*/ 0 h 139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9438585" y="6545334"/>
            <a:ext cx="2528192" cy="246221"/>
            <a:chOff x="9438585" y="6545334"/>
            <a:chExt cx="2528192" cy="246221"/>
          </a:xfrm>
        </p:grpSpPr>
        <p:sp>
          <p:nvSpPr>
            <p:cNvPr id="11" name="标题 3"/>
            <p:cNvSpPr txBox="1"/>
            <p:nvPr userDrawn="1"/>
          </p:nvSpPr>
          <p:spPr>
            <a:xfrm>
              <a:off x="9607550" y="6545334"/>
              <a:ext cx="21902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深圳国泰安教育技术有限公司</a:t>
              </a: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>
            <a:off x="0" y="6585056"/>
            <a:ext cx="9429060" cy="168965"/>
            <a:chOff x="0" y="6718852"/>
            <a:chExt cx="7871927" cy="139148"/>
          </a:xfrm>
        </p:grpSpPr>
        <p:sp>
          <p:nvSpPr>
            <p:cNvPr id="22" name="矩形 21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-1" fmla="*/ 0 w 2772947"/>
                <a:gd name="connsiteY0-2" fmla="*/ 0 h 139148"/>
                <a:gd name="connsiteX1-3" fmla="*/ 2772947 w 2772947"/>
                <a:gd name="connsiteY1-4" fmla="*/ 0 h 139148"/>
                <a:gd name="connsiteX2-5" fmla="*/ 2713313 w 2772947"/>
                <a:gd name="connsiteY2-6" fmla="*/ 139148 h 139148"/>
                <a:gd name="connsiteX3-7" fmla="*/ 0 w 2772947"/>
                <a:gd name="connsiteY3-8" fmla="*/ 139148 h 139148"/>
                <a:gd name="connsiteX4-9" fmla="*/ 0 w 2772947"/>
                <a:gd name="connsiteY4-10" fmla="*/ 0 h 139148"/>
                <a:gd name="connsiteX0-11" fmla="*/ 0 w 2723251"/>
                <a:gd name="connsiteY0-12" fmla="*/ 0 h 139148"/>
                <a:gd name="connsiteX1-13" fmla="*/ 2723251 w 2723251"/>
                <a:gd name="connsiteY1-14" fmla="*/ 0 h 139148"/>
                <a:gd name="connsiteX2-15" fmla="*/ 2713313 w 2723251"/>
                <a:gd name="connsiteY2-16" fmla="*/ 139148 h 139148"/>
                <a:gd name="connsiteX3-17" fmla="*/ 0 w 2723251"/>
                <a:gd name="connsiteY3-18" fmla="*/ 139148 h 139148"/>
                <a:gd name="connsiteX4-19" fmla="*/ 0 w 2723251"/>
                <a:gd name="connsiteY4-20" fmla="*/ 0 h 139148"/>
                <a:gd name="connsiteX0-21" fmla="*/ 0 w 2725219"/>
                <a:gd name="connsiteY0-22" fmla="*/ 0 h 139148"/>
                <a:gd name="connsiteX1-23" fmla="*/ 2723251 w 2725219"/>
                <a:gd name="connsiteY1-24" fmla="*/ 0 h 139148"/>
                <a:gd name="connsiteX2-25" fmla="*/ 2725219 w 2725219"/>
                <a:gd name="connsiteY2-26" fmla="*/ 139148 h 139148"/>
                <a:gd name="connsiteX3-27" fmla="*/ 0 w 2725219"/>
                <a:gd name="connsiteY3-28" fmla="*/ 139148 h 139148"/>
                <a:gd name="connsiteX4-29" fmla="*/ 0 w 2725219"/>
                <a:gd name="connsiteY4-30" fmla="*/ 0 h 139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组合 26"/>
          <p:cNvGrpSpPr/>
          <p:nvPr userDrawn="1"/>
        </p:nvGrpSpPr>
        <p:grpSpPr>
          <a:xfrm>
            <a:off x="9438585" y="6545334"/>
            <a:ext cx="2528192" cy="246221"/>
            <a:chOff x="9438585" y="6545334"/>
            <a:chExt cx="2528192" cy="246221"/>
          </a:xfrm>
        </p:grpSpPr>
        <p:sp>
          <p:nvSpPr>
            <p:cNvPr id="28" name="标题 3"/>
            <p:cNvSpPr txBox="1"/>
            <p:nvPr userDrawn="1"/>
          </p:nvSpPr>
          <p:spPr>
            <a:xfrm>
              <a:off x="9607550" y="6545334"/>
              <a:ext cx="21902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深圳国泰安教育技术有限公司</a:t>
              </a: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32" name="组合 31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33" name="矩形 32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矩形 33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5" name="矩形 34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6" name="矩形 35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585056"/>
            <a:ext cx="9429060" cy="16896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-1" fmla="*/ 0 w 2772947"/>
                <a:gd name="connsiteY0-2" fmla="*/ 0 h 139148"/>
                <a:gd name="connsiteX1-3" fmla="*/ 2772947 w 2772947"/>
                <a:gd name="connsiteY1-4" fmla="*/ 0 h 139148"/>
                <a:gd name="connsiteX2-5" fmla="*/ 2713313 w 2772947"/>
                <a:gd name="connsiteY2-6" fmla="*/ 139148 h 139148"/>
                <a:gd name="connsiteX3-7" fmla="*/ 0 w 2772947"/>
                <a:gd name="connsiteY3-8" fmla="*/ 139148 h 139148"/>
                <a:gd name="connsiteX4-9" fmla="*/ 0 w 2772947"/>
                <a:gd name="connsiteY4-10" fmla="*/ 0 h 139148"/>
                <a:gd name="connsiteX0-11" fmla="*/ 0 w 2723251"/>
                <a:gd name="connsiteY0-12" fmla="*/ 0 h 139148"/>
                <a:gd name="connsiteX1-13" fmla="*/ 2723251 w 2723251"/>
                <a:gd name="connsiteY1-14" fmla="*/ 0 h 139148"/>
                <a:gd name="connsiteX2-15" fmla="*/ 2713313 w 2723251"/>
                <a:gd name="connsiteY2-16" fmla="*/ 139148 h 139148"/>
                <a:gd name="connsiteX3-17" fmla="*/ 0 w 2723251"/>
                <a:gd name="connsiteY3-18" fmla="*/ 139148 h 139148"/>
                <a:gd name="connsiteX4-19" fmla="*/ 0 w 2723251"/>
                <a:gd name="connsiteY4-20" fmla="*/ 0 h 139148"/>
                <a:gd name="connsiteX0-21" fmla="*/ 0 w 2725219"/>
                <a:gd name="connsiteY0-22" fmla="*/ 0 h 139148"/>
                <a:gd name="connsiteX1-23" fmla="*/ 2723251 w 2725219"/>
                <a:gd name="connsiteY1-24" fmla="*/ 0 h 139148"/>
                <a:gd name="connsiteX2-25" fmla="*/ 2725219 w 2725219"/>
                <a:gd name="connsiteY2-26" fmla="*/ 139148 h 139148"/>
                <a:gd name="connsiteX3-27" fmla="*/ 0 w 2725219"/>
                <a:gd name="connsiteY3-28" fmla="*/ 139148 h 139148"/>
                <a:gd name="connsiteX4-29" fmla="*/ 0 w 2725219"/>
                <a:gd name="connsiteY4-30" fmla="*/ 0 h 139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9438585" y="6545334"/>
            <a:ext cx="2528192" cy="246221"/>
            <a:chOff x="9438585" y="6545334"/>
            <a:chExt cx="2528192" cy="246221"/>
          </a:xfrm>
        </p:grpSpPr>
        <p:sp>
          <p:nvSpPr>
            <p:cNvPr id="11" name="标题 3"/>
            <p:cNvSpPr txBox="1"/>
            <p:nvPr userDrawn="1"/>
          </p:nvSpPr>
          <p:spPr>
            <a:xfrm>
              <a:off x="9607550" y="6545334"/>
              <a:ext cx="21902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深圳国泰安教育技术有限公司</a:t>
              </a:r>
              <a:endParaRPr lang="zh-CN" altLang="en-US" sz="1000" b="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7.xml"/><Relationship Id="rId7" Type="http://schemas.microsoft.com/office/2007/relationships/hdphoto" Target="../media/hdphoto3.wdp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18" Type="http://schemas.openxmlformats.org/officeDocument/2006/relationships/tags" Target="../tags/tag43.xml"/><Relationship Id="rId3" Type="http://schemas.openxmlformats.org/officeDocument/2006/relationships/tags" Target="../tags/tag28.xml"/><Relationship Id="rId21" Type="http://schemas.openxmlformats.org/officeDocument/2006/relationships/tags" Target="../tags/tag46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tags" Target="../tags/tag45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notesSlide" Target="../notesSlides/notesSlide19.xml"/><Relationship Id="rId10" Type="http://schemas.openxmlformats.org/officeDocument/2006/relationships/tags" Target="../tags/tag35.xml"/><Relationship Id="rId19" Type="http://schemas.openxmlformats.org/officeDocument/2006/relationships/tags" Target="../tags/tag44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image" Target="../media/image34.png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tags" Target="../tags/tag48.xml"/><Relationship Id="rId16" Type="http://schemas.openxmlformats.org/officeDocument/2006/relationships/image" Target="../media/image37.tiff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32.png"/><Relationship Id="rId5" Type="http://schemas.openxmlformats.org/officeDocument/2006/relationships/tags" Target="../tags/tag51.xml"/><Relationship Id="rId15" Type="http://schemas.openxmlformats.org/officeDocument/2006/relationships/image" Target="../media/image36.png"/><Relationship Id="rId10" Type="http://schemas.openxmlformats.org/officeDocument/2006/relationships/slideLayout" Target="../slideLayouts/slideLayout13.xml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11" Type="http://schemas.openxmlformats.org/officeDocument/2006/relationships/image" Target="../media/image44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4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62.xml"/><Relationship Id="rId7" Type="http://schemas.openxmlformats.org/officeDocument/2006/relationships/notesSlide" Target="../notesSlides/notesSlide23.xml"/><Relationship Id="rId12" Type="http://schemas.openxmlformats.org/officeDocument/2006/relationships/image" Target="../media/image52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1.png"/><Relationship Id="rId5" Type="http://schemas.openxmlformats.org/officeDocument/2006/relationships/tags" Target="../tags/tag64.xml"/><Relationship Id="rId10" Type="http://schemas.openxmlformats.org/officeDocument/2006/relationships/image" Target="../media/image50.png"/><Relationship Id="rId4" Type="http://schemas.openxmlformats.org/officeDocument/2006/relationships/tags" Target="../tags/tag63.xml"/><Relationship Id="rId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://photo.blog.sina.com.cn/showpic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5.xml"/><Relationship Id="rId6" Type="http://schemas.openxmlformats.org/officeDocument/2006/relationships/image" Target="../media/image30.png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image" Target="../media/image56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diagramQuickStyle" Target="../diagrams/quickStyle3.xml"/><Relationship Id="rId3" Type="http://schemas.microsoft.com/office/2007/relationships/hdphoto" Target="../media/hdphoto4.wdp"/><Relationship Id="rId7" Type="http://schemas.openxmlformats.org/officeDocument/2006/relationships/image" Target="../media/image65.png"/><Relationship Id="rId12" Type="http://schemas.openxmlformats.org/officeDocument/2006/relationships/diagramLayout" Target="../diagrams/layout3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4.png"/><Relationship Id="rId11" Type="http://schemas.openxmlformats.org/officeDocument/2006/relationships/diagramData" Target="../diagrams/data3.xml"/><Relationship Id="rId5" Type="http://schemas.openxmlformats.org/officeDocument/2006/relationships/image" Target="../media/image63.png"/><Relationship Id="rId15" Type="http://schemas.microsoft.com/office/2007/relationships/diagramDrawing" Target="../diagrams/drawing3.xml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diagramColors" Target="../diagrams/colors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tags" Target="../tags/tag82.xml"/><Relationship Id="rId18" Type="http://schemas.openxmlformats.org/officeDocument/2006/relationships/tags" Target="../tags/tag87.xml"/><Relationship Id="rId3" Type="http://schemas.openxmlformats.org/officeDocument/2006/relationships/tags" Target="../tags/tag72.xml"/><Relationship Id="rId21" Type="http://schemas.openxmlformats.org/officeDocument/2006/relationships/image" Target="../media/image70.png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17" Type="http://schemas.openxmlformats.org/officeDocument/2006/relationships/tags" Target="../tags/tag86.xml"/><Relationship Id="rId25" Type="http://schemas.openxmlformats.org/officeDocument/2006/relationships/image" Target="../media/image74.jpeg"/><Relationship Id="rId2" Type="http://schemas.openxmlformats.org/officeDocument/2006/relationships/tags" Target="../tags/tag71.xml"/><Relationship Id="rId16" Type="http://schemas.openxmlformats.org/officeDocument/2006/relationships/tags" Target="../tags/tag85.xml"/><Relationship Id="rId20" Type="http://schemas.openxmlformats.org/officeDocument/2006/relationships/image" Target="../media/image69.jpe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24" Type="http://schemas.openxmlformats.org/officeDocument/2006/relationships/image" Target="../media/image73.jpeg"/><Relationship Id="rId5" Type="http://schemas.openxmlformats.org/officeDocument/2006/relationships/tags" Target="../tags/tag74.xml"/><Relationship Id="rId15" Type="http://schemas.openxmlformats.org/officeDocument/2006/relationships/tags" Target="../tags/tag84.xml"/><Relationship Id="rId23" Type="http://schemas.openxmlformats.org/officeDocument/2006/relationships/image" Target="../media/image72.jpeg"/><Relationship Id="rId10" Type="http://schemas.openxmlformats.org/officeDocument/2006/relationships/tags" Target="../tags/tag79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tags" Target="../tags/tag83.xml"/><Relationship Id="rId22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90.xml"/><Relationship Id="rId7" Type="http://schemas.openxmlformats.org/officeDocument/2006/relationships/image" Target="../media/image48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52.png"/><Relationship Id="rId5" Type="http://schemas.openxmlformats.org/officeDocument/2006/relationships/tags" Target="../tags/tag92.xml"/><Relationship Id="rId10" Type="http://schemas.openxmlformats.org/officeDocument/2006/relationships/image" Target="../media/image51.png"/><Relationship Id="rId4" Type="http://schemas.openxmlformats.org/officeDocument/2006/relationships/tags" Target="../tags/tag91.xml"/><Relationship Id="rId9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80.jpeg"/><Relationship Id="rId7" Type="http://schemas.openxmlformats.org/officeDocument/2006/relationships/image" Target="../media/image82.jpeg"/><Relationship Id="rId12" Type="http://schemas.microsoft.com/office/2007/relationships/hdphoto" Target="../media/hdphoto9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84.jpeg"/><Relationship Id="rId5" Type="http://schemas.openxmlformats.org/officeDocument/2006/relationships/image" Target="../media/image81.jpe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8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10" Type="http://schemas.openxmlformats.org/officeDocument/2006/relationships/tags" Target="../tags/tag14.xml"/><Relationship Id="rId19" Type="http://schemas.openxmlformats.org/officeDocument/2006/relationships/notesSlide" Target="../notesSlides/notesSlide5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5731769"/>
            <a:ext cx="12192000" cy="1136991"/>
          </a:xfrm>
          <a:prstGeom prst="rect">
            <a:avLst/>
          </a:prstGeom>
          <a:solidFill>
            <a:srgbClr val="3D3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175"/>
            <a:ext cx="12192000" cy="2507217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0" y="1"/>
            <a:ext cx="12191999" cy="2519345"/>
          </a:xfrm>
          <a:custGeom>
            <a:avLst/>
            <a:gdLst>
              <a:gd name="connsiteX0" fmla="*/ 3866920 w 6499952"/>
              <a:gd name="connsiteY0" fmla="*/ 0 h 1795750"/>
              <a:gd name="connsiteX1" fmla="*/ 6499952 w 6499952"/>
              <a:gd name="connsiteY1" fmla="*/ 0 h 1795750"/>
              <a:gd name="connsiteX2" fmla="*/ 3415229 w 6499952"/>
              <a:gd name="connsiteY2" fmla="*/ 1795750 h 1795750"/>
              <a:gd name="connsiteX3" fmla="*/ 0 w 6499952"/>
              <a:gd name="connsiteY3" fmla="*/ 1795750 h 1795750"/>
              <a:gd name="connsiteX4" fmla="*/ 3866920 w 6499952"/>
              <a:gd name="connsiteY4" fmla="*/ 0 h 17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952" h="1795750">
                <a:moveTo>
                  <a:pt x="3866920" y="0"/>
                </a:moveTo>
                <a:lnTo>
                  <a:pt x="6499952" y="0"/>
                </a:lnTo>
                <a:lnTo>
                  <a:pt x="3415229" y="1795750"/>
                </a:lnTo>
                <a:lnTo>
                  <a:pt x="0" y="1795750"/>
                </a:lnTo>
                <a:lnTo>
                  <a:pt x="3866920" y="0"/>
                </a:lnTo>
                <a:close/>
              </a:path>
            </a:pathLst>
          </a:cu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等腰三角形 19"/>
          <p:cNvSpPr/>
          <p:nvPr/>
        </p:nvSpPr>
        <p:spPr>
          <a:xfrm>
            <a:off x="0" y="174"/>
            <a:ext cx="10488058" cy="2507218"/>
          </a:xfrm>
          <a:prstGeom prst="triangle">
            <a:avLst>
              <a:gd name="adj" fmla="val 0"/>
            </a:avLst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7171981" y="1"/>
            <a:ext cx="5001658" cy="2488432"/>
          </a:xfrm>
          <a:custGeom>
            <a:avLst/>
            <a:gdLst>
              <a:gd name="connsiteX0" fmla="*/ 0 w 5695721"/>
              <a:gd name="connsiteY0" fmla="*/ 0 h 1773716"/>
              <a:gd name="connsiteX1" fmla="*/ 3701668 w 5695721"/>
              <a:gd name="connsiteY1" fmla="*/ 1773716 h 1773716"/>
              <a:gd name="connsiteX2" fmla="*/ 5695721 w 5695721"/>
              <a:gd name="connsiteY2" fmla="*/ 0 h 1773716"/>
              <a:gd name="connsiteX3" fmla="*/ 0 w 5695721"/>
              <a:gd name="connsiteY3" fmla="*/ 0 h 177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5721" h="1773716">
                <a:moveTo>
                  <a:pt x="0" y="0"/>
                </a:moveTo>
                <a:lnTo>
                  <a:pt x="3701668" y="1773716"/>
                </a:lnTo>
                <a:lnTo>
                  <a:pt x="569572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>
            <a:off x="1" y="3522"/>
            <a:ext cx="6487887" cy="2608469"/>
          </a:xfrm>
          <a:custGeom>
            <a:avLst/>
            <a:gdLst>
              <a:gd name="connsiteX0" fmla="*/ 0 w 6487887"/>
              <a:gd name="connsiteY0" fmla="*/ 0 h 2608469"/>
              <a:gd name="connsiteX1" fmla="*/ 6487887 w 6487887"/>
              <a:gd name="connsiteY1" fmla="*/ 2589908 h 2608469"/>
              <a:gd name="connsiteX2" fmla="*/ 0 w 6487887"/>
              <a:gd name="connsiteY2" fmla="*/ 2608469 h 2608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7887" h="2608469">
                <a:moveTo>
                  <a:pt x="0" y="0"/>
                </a:moveTo>
                <a:lnTo>
                  <a:pt x="6487887" y="2589908"/>
                </a:lnTo>
                <a:lnTo>
                  <a:pt x="0" y="26084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19" y="2025643"/>
            <a:ext cx="3751608" cy="444068"/>
          </a:xfrm>
          <a:prstGeom prst="rect">
            <a:avLst/>
          </a:prstGeom>
        </p:spPr>
      </p:pic>
      <p:sp>
        <p:nvSpPr>
          <p:cNvPr id="17" name="标题 3"/>
          <p:cNvSpPr txBox="1"/>
          <p:nvPr/>
        </p:nvSpPr>
        <p:spPr>
          <a:xfrm>
            <a:off x="688805" y="2819413"/>
            <a:ext cx="11115268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 defTabSz="913765">
              <a:lnSpc>
                <a:spcPct val="150000"/>
              </a:lnSpc>
            </a:pPr>
            <a:r>
              <a:rPr lang="zh-CN" altLang="en-US" sz="3600" dirty="0">
                <a:solidFill>
                  <a:srgbClr val="1074BB"/>
                </a:solidFill>
                <a:latin typeface="思源宋体 CN" panose="02020400000000000000" charset="-122"/>
                <a:ea typeface="思源宋体 CN" panose="02020400000000000000" charset="-122"/>
              </a:rPr>
              <a:t>基于产教融合下</a:t>
            </a:r>
            <a:r>
              <a:rPr lang="zh-CN" altLang="en-US" sz="3600" dirty="0" smtClean="0">
                <a:solidFill>
                  <a:srgbClr val="1074BB"/>
                </a:solidFill>
                <a:latin typeface="思源宋体 CN" panose="02020400000000000000" charset="-122"/>
                <a:ea typeface="思源宋体 CN" panose="02020400000000000000" charset="-122"/>
              </a:rPr>
              <a:t>的汽车</a:t>
            </a:r>
            <a:r>
              <a:rPr lang="zh-CN" altLang="en-US" sz="3600" dirty="0">
                <a:solidFill>
                  <a:srgbClr val="1074BB"/>
                </a:solidFill>
                <a:latin typeface="思源宋体 CN" panose="02020400000000000000" charset="-122"/>
                <a:ea typeface="思源宋体 CN" panose="02020400000000000000" charset="-122"/>
              </a:rPr>
              <a:t>运用与</a:t>
            </a:r>
            <a:r>
              <a:rPr lang="zh-CN" altLang="en-US" sz="3600" dirty="0" smtClean="0">
                <a:solidFill>
                  <a:srgbClr val="1074BB"/>
                </a:solidFill>
                <a:latin typeface="思源宋体 CN" panose="02020400000000000000" charset="-122"/>
                <a:ea typeface="思源宋体 CN" panose="02020400000000000000" charset="-122"/>
              </a:rPr>
              <a:t>维修专业</a:t>
            </a:r>
            <a:r>
              <a:rPr lang="zh-CN" altLang="en-US" sz="3600" dirty="0">
                <a:solidFill>
                  <a:srgbClr val="1074BB"/>
                </a:solidFill>
                <a:latin typeface="思源宋体 CN" panose="02020400000000000000" charset="-122"/>
                <a:ea typeface="思源宋体 CN" panose="02020400000000000000" charset="-122"/>
              </a:rPr>
              <a:t>整体解决方案</a:t>
            </a:r>
            <a:endParaRPr lang="en-US" altLang="zh-CN" sz="3600" dirty="0">
              <a:solidFill>
                <a:srgbClr val="1074BB"/>
              </a:solidFill>
              <a:latin typeface="思源宋体 CN" panose="02020400000000000000" charset="-122"/>
              <a:ea typeface="思源宋体 CN" panose="02020400000000000000" charset="-122"/>
            </a:endParaRPr>
          </a:p>
          <a:p>
            <a:pPr algn="ctr" defTabSz="913765">
              <a:lnSpc>
                <a:spcPct val="150000"/>
              </a:lnSpc>
            </a:pPr>
            <a:endParaRPr lang="zh-CN" sz="3600" dirty="0">
              <a:solidFill>
                <a:srgbClr val="1074BB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21" name="TextBox 22"/>
          <p:cNvSpPr txBox="1"/>
          <p:nvPr/>
        </p:nvSpPr>
        <p:spPr>
          <a:xfrm>
            <a:off x="4341855" y="4064090"/>
            <a:ext cx="3923371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latin typeface="思源宋体 CN" panose="02020400000000000000" charset="-122"/>
                <a:ea typeface="思源宋体 CN" panose="02020400000000000000" charset="-122"/>
              </a:rPr>
              <a:t>国泰安专业建设事业</a:t>
            </a:r>
            <a:r>
              <a:rPr lang="zh-CN" altLang="en-US" sz="2800" b="1" dirty="0" smtClean="0">
                <a:latin typeface="思源宋体 CN" panose="02020400000000000000" charset="-122"/>
                <a:ea typeface="思源宋体 CN" panose="02020400000000000000" charset="-122"/>
              </a:rPr>
              <a:t>部</a:t>
            </a:r>
            <a:endParaRPr lang="en-US" altLang="zh-CN" sz="2800" b="1" dirty="0">
              <a:latin typeface="思源宋体 CN" panose="02020400000000000000" charset="-122"/>
              <a:ea typeface="思源宋体 CN" panose="0202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735247" y="1241017"/>
            <a:ext cx="10522039" cy="4633011"/>
            <a:chOff x="73917" y="1251255"/>
            <a:chExt cx="8746555" cy="5058079"/>
          </a:xfrm>
        </p:grpSpPr>
        <p:grpSp>
          <p:nvGrpSpPr>
            <p:cNvPr id="12" name="组合 11"/>
            <p:cNvGrpSpPr/>
            <p:nvPr/>
          </p:nvGrpSpPr>
          <p:grpSpPr>
            <a:xfrm>
              <a:off x="284192" y="1251255"/>
              <a:ext cx="7780704" cy="5058079"/>
              <a:chOff x="-8479" y="1347788"/>
              <a:chExt cx="8685754" cy="5268047"/>
            </a:xfrm>
          </p:grpSpPr>
          <p:sp>
            <p:nvSpPr>
              <p:cNvPr id="17" name="Oval 4"/>
              <p:cNvSpPr>
                <a:spLocks noChangeArrowheads="1"/>
              </p:cNvSpPr>
              <p:nvPr/>
            </p:nvSpPr>
            <p:spPr bwMode="auto">
              <a:xfrm rot="-800133">
                <a:off x="1843088" y="3016250"/>
                <a:ext cx="5473700" cy="2881313"/>
              </a:xfrm>
              <a:prstGeom prst="ellipse">
                <a:avLst/>
              </a:prstGeom>
              <a:solidFill>
                <a:srgbClr val="00CCFF"/>
              </a:solidFill>
              <a:ln w="76200">
                <a:noFill/>
                <a:rou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18" name="Oval 6"/>
              <p:cNvSpPr>
                <a:spLocks noChangeArrowheads="1"/>
              </p:cNvSpPr>
              <p:nvPr/>
            </p:nvSpPr>
            <p:spPr bwMode="auto">
              <a:xfrm rot="-800133">
                <a:off x="1981200" y="3028950"/>
                <a:ext cx="5299075" cy="2787650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  <a:rou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19" name="Oval 8"/>
              <p:cNvSpPr>
                <a:spLocks noChangeArrowheads="1"/>
              </p:cNvSpPr>
              <p:nvPr/>
            </p:nvSpPr>
            <p:spPr bwMode="auto">
              <a:xfrm rot="-800133">
                <a:off x="2166938" y="3106738"/>
                <a:ext cx="4943475" cy="2601912"/>
              </a:xfrm>
              <a:prstGeom prst="ellipse">
                <a:avLst/>
              </a:prstGeom>
              <a:solidFill>
                <a:srgbClr val="6699FF"/>
              </a:solidFill>
              <a:ln w="76200">
                <a:noFill/>
                <a:rou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20" name="Oval 10"/>
              <p:cNvSpPr>
                <a:spLocks noChangeArrowheads="1"/>
              </p:cNvSpPr>
              <p:nvPr/>
            </p:nvSpPr>
            <p:spPr bwMode="auto">
              <a:xfrm rot="-800133">
                <a:off x="2244725" y="3109913"/>
                <a:ext cx="4835525" cy="2516187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  <a:rou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21" name="Oval 16"/>
              <p:cNvSpPr>
                <a:spLocks noChangeArrowheads="1"/>
              </p:cNvSpPr>
              <p:nvPr/>
            </p:nvSpPr>
            <p:spPr bwMode="auto">
              <a:xfrm>
                <a:off x="2597150" y="3219450"/>
                <a:ext cx="692150" cy="692150"/>
              </a:xfrm>
              <a:prstGeom prst="ellipse">
                <a:avLst/>
              </a:prstGeom>
              <a:solidFill>
                <a:srgbClr val="FFCC00"/>
              </a:solidFill>
              <a:ln w="9525" algn="ctr">
                <a:noFill/>
                <a:rou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22" name="Oval 19"/>
              <p:cNvSpPr>
                <a:spLocks noChangeArrowheads="1"/>
              </p:cNvSpPr>
              <p:nvPr/>
            </p:nvSpPr>
            <p:spPr bwMode="auto">
              <a:xfrm>
                <a:off x="2676525" y="3232150"/>
                <a:ext cx="533400" cy="39528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1995488" y="5045075"/>
                <a:ext cx="823912" cy="823913"/>
              </a:xfrm>
              <a:prstGeom prst="ellipse">
                <a:avLst/>
              </a:prstGeom>
              <a:solidFill>
                <a:srgbClr val="FFCC00"/>
              </a:solidFill>
              <a:ln w="9525">
                <a:noFill/>
                <a:round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200" b="1" i="1" dirty="0">
                  <a:solidFill>
                    <a:srgbClr val="CC66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24" name="Oval 21"/>
              <p:cNvSpPr>
                <a:spLocks noChangeArrowheads="1"/>
              </p:cNvSpPr>
              <p:nvPr/>
            </p:nvSpPr>
            <p:spPr bwMode="auto">
              <a:xfrm>
                <a:off x="2090738" y="5060950"/>
                <a:ext cx="633412" cy="469900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25" name="Oval 22"/>
              <p:cNvSpPr>
                <a:spLocks noChangeArrowheads="1"/>
              </p:cNvSpPr>
              <p:nvPr/>
            </p:nvSpPr>
            <p:spPr bwMode="auto">
              <a:xfrm>
                <a:off x="4371975" y="5392738"/>
                <a:ext cx="936625" cy="936625"/>
              </a:xfrm>
              <a:prstGeom prst="ellipse">
                <a:avLst/>
              </a:prstGeom>
              <a:solidFill>
                <a:srgbClr val="FFCC00"/>
              </a:solidFill>
              <a:ln w="9525">
                <a:noFill/>
                <a:round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200" b="1" i="1" dirty="0">
                  <a:solidFill>
                    <a:srgbClr val="CC66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29" name="Oval 23"/>
              <p:cNvSpPr>
                <a:spLocks noChangeArrowheads="1"/>
              </p:cNvSpPr>
              <p:nvPr/>
            </p:nvSpPr>
            <p:spPr bwMode="auto">
              <a:xfrm>
                <a:off x="4479925" y="5410200"/>
                <a:ext cx="720725" cy="53498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31" name="Oval 24"/>
              <p:cNvSpPr>
                <a:spLocks noChangeArrowheads="1"/>
              </p:cNvSpPr>
              <p:nvPr/>
            </p:nvSpPr>
            <p:spPr bwMode="auto">
              <a:xfrm>
                <a:off x="6454775" y="4279900"/>
                <a:ext cx="863600" cy="863600"/>
              </a:xfrm>
              <a:prstGeom prst="ellipse">
                <a:avLst/>
              </a:prstGeom>
              <a:solidFill>
                <a:srgbClr val="FFCC00"/>
              </a:solidFill>
              <a:ln w="9525">
                <a:noFill/>
                <a:round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3200" b="1" i="1" dirty="0">
                  <a:solidFill>
                    <a:srgbClr val="CC66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33" name="Oval 25"/>
              <p:cNvSpPr>
                <a:spLocks noChangeArrowheads="1"/>
              </p:cNvSpPr>
              <p:nvPr/>
            </p:nvSpPr>
            <p:spPr bwMode="auto">
              <a:xfrm>
                <a:off x="6553200" y="4295775"/>
                <a:ext cx="666750" cy="493713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34" name="Oval 30"/>
              <p:cNvSpPr>
                <a:spLocks noChangeArrowheads="1"/>
              </p:cNvSpPr>
              <p:nvPr/>
            </p:nvSpPr>
            <p:spPr bwMode="auto">
              <a:xfrm>
                <a:off x="5815013" y="2673350"/>
                <a:ext cx="692150" cy="692150"/>
              </a:xfrm>
              <a:prstGeom prst="ellipse">
                <a:avLst/>
              </a:prstGeom>
              <a:solidFill>
                <a:srgbClr val="FFCC00"/>
              </a:solidFill>
              <a:ln w="9525" algn="ctr">
                <a:noFill/>
                <a:rou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35" name="Oval 31"/>
              <p:cNvSpPr>
                <a:spLocks noChangeArrowheads="1"/>
              </p:cNvSpPr>
              <p:nvPr/>
            </p:nvSpPr>
            <p:spPr bwMode="auto">
              <a:xfrm>
                <a:off x="5894388" y="2686050"/>
                <a:ext cx="533400" cy="39528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pic>
            <p:nvPicPr>
              <p:cNvPr id="40" name="Picture 39" descr="26_5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976438" y="2039938"/>
                <a:ext cx="5295900" cy="400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" name="Freeform 40"/>
              <p:cNvSpPr/>
              <p:nvPr/>
            </p:nvSpPr>
            <p:spPr bwMode="auto">
              <a:xfrm>
                <a:off x="511175" y="3549933"/>
                <a:ext cx="2160588" cy="212725"/>
              </a:xfrm>
              <a:custGeom>
                <a:avLst/>
                <a:gdLst>
                  <a:gd name="T0" fmla="*/ 2160588 w 1361"/>
                  <a:gd name="T1" fmla="*/ 0 h 134"/>
                  <a:gd name="T2" fmla="*/ 1970088 w 1361"/>
                  <a:gd name="T3" fmla="*/ 212725 h 134"/>
                  <a:gd name="T4" fmla="*/ 0 w 1361"/>
                  <a:gd name="T5" fmla="*/ 212725 h 134"/>
                  <a:gd name="T6" fmla="*/ 0 60000 65536"/>
                  <a:gd name="T7" fmla="*/ 0 60000 65536"/>
                  <a:gd name="T8" fmla="*/ 0 60000 65536"/>
                  <a:gd name="T9" fmla="*/ 0 w 1361"/>
                  <a:gd name="T10" fmla="*/ 0 h 134"/>
                  <a:gd name="T11" fmla="*/ 1361 w 1361"/>
                  <a:gd name="T12" fmla="*/ 134 h 1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61" h="134">
                    <a:moveTo>
                      <a:pt x="1361" y="0"/>
                    </a:moveTo>
                    <a:lnTo>
                      <a:pt x="1241" y="134"/>
                    </a:lnTo>
                    <a:lnTo>
                      <a:pt x="0" y="134"/>
                    </a:lnTo>
                  </a:path>
                </a:pathLst>
              </a:custGeom>
              <a:noFill/>
              <a:ln w="19050">
                <a:solidFill>
                  <a:srgbClr val="000099"/>
                </a:solidFill>
                <a:rou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42" name="Rectangle 42"/>
              <p:cNvSpPr>
                <a:spLocks noChangeArrowheads="1"/>
              </p:cNvSpPr>
              <p:nvPr/>
            </p:nvSpPr>
            <p:spPr bwMode="auto">
              <a:xfrm>
                <a:off x="2489199" y="1347788"/>
                <a:ext cx="171422" cy="45495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20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HY헤드라인M"/>
                </a:endParaRPr>
              </a:p>
            </p:txBody>
          </p:sp>
          <p:sp>
            <p:nvSpPr>
              <p:cNvPr id="43" name="Freeform 43"/>
              <p:cNvSpPr/>
              <p:nvPr/>
            </p:nvSpPr>
            <p:spPr bwMode="auto">
              <a:xfrm>
                <a:off x="5213350" y="6214198"/>
                <a:ext cx="1787525" cy="401637"/>
              </a:xfrm>
              <a:custGeom>
                <a:avLst/>
                <a:gdLst>
                  <a:gd name="T0" fmla="*/ 0 w 1126"/>
                  <a:gd name="T1" fmla="*/ 0 h 253"/>
                  <a:gd name="T2" fmla="*/ 325437 w 1126"/>
                  <a:gd name="T3" fmla="*/ 395287 h 253"/>
                  <a:gd name="T4" fmla="*/ 1787525 w 1126"/>
                  <a:gd name="T5" fmla="*/ 401637 h 253"/>
                  <a:gd name="T6" fmla="*/ 0 60000 65536"/>
                  <a:gd name="T7" fmla="*/ 0 60000 65536"/>
                  <a:gd name="T8" fmla="*/ 0 60000 65536"/>
                  <a:gd name="T9" fmla="*/ 0 w 1126"/>
                  <a:gd name="T10" fmla="*/ 0 h 253"/>
                  <a:gd name="T11" fmla="*/ 1126 w 1126"/>
                  <a:gd name="T12" fmla="*/ 253 h 25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26" h="253">
                    <a:moveTo>
                      <a:pt x="0" y="0"/>
                    </a:moveTo>
                    <a:lnTo>
                      <a:pt x="205" y="249"/>
                    </a:lnTo>
                    <a:lnTo>
                      <a:pt x="1126" y="253"/>
                    </a:lnTo>
                  </a:path>
                </a:pathLst>
              </a:custGeom>
              <a:noFill/>
              <a:ln w="19050">
                <a:solidFill>
                  <a:srgbClr val="000099"/>
                </a:solidFill>
                <a:rou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44" name="Freeform 45"/>
              <p:cNvSpPr/>
              <p:nvPr/>
            </p:nvSpPr>
            <p:spPr bwMode="auto">
              <a:xfrm>
                <a:off x="536575" y="5722042"/>
                <a:ext cx="1647825" cy="417513"/>
              </a:xfrm>
              <a:custGeom>
                <a:avLst/>
                <a:gdLst>
                  <a:gd name="T0" fmla="*/ 1647825 w 1038"/>
                  <a:gd name="T1" fmla="*/ 0 h 263"/>
                  <a:gd name="T2" fmla="*/ 1344612 w 1038"/>
                  <a:gd name="T3" fmla="*/ 412750 h 263"/>
                  <a:gd name="T4" fmla="*/ 0 w 1038"/>
                  <a:gd name="T5" fmla="*/ 417513 h 263"/>
                  <a:gd name="T6" fmla="*/ 0 60000 65536"/>
                  <a:gd name="T7" fmla="*/ 0 60000 65536"/>
                  <a:gd name="T8" fmla="*/ 0 60000 65536"/>
                  <a:gd name="T9" fmla="*/ 0 w 1038"/>
                  <a:gd name="T10" fmla="*/ 0 h 263"/>
                  <a:gd name="T11" fmla="*/ 1038 w 1038"/>
                  <a:gd name="T12" fmla="*/ 263 h 2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38" h="263">
                    <a:moveTo>
                      <a:pt x="1038" y="0"/>
                    </a:moveTo>
                    <a:lnTo>
                      <a:pt x="847" y="260"/>
                    </a:lnTo>
                    <a:lnTo>
                      <a:pt x="0" y="263"/>
                    </a:lnTo>
                  </a:path>
                </a:pathLst>
              </a:custGeom>
              <a:noFill/>
              <a:ln w="19050">
                <a:solidFill>
                  <a:srgbClr val="000099"/>
                </a:solidFill>
                <a:rou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46" name="Freeform 47"/>
              <p:cNvSpPr/>
              <p:nvPr/>
            </p:nvSpPr>
            <p:spPr bwMode="auto">
              <a:xfrm>
                <a:off x="7065963" y="4897437"/>
                <a:ext cx="1611312" cy="322373"/>
              </a:xfrm>
              <a:custGeom>
                <a:avLst/>
                <a:gdLst>
                  <a:gd name="T0" fmla="*/ 0 w 1015"/>
                  <a:gd name="T1" fmla="*/ 0 h 236"/>
                  <a:gd name="T2" fmla="*/ 292100 w 1015"/>
                  <a:gd name="T3" fmla="*/ 369888 h 236"/>
                  <a:gd name="T4" fmla="*/ 1611312 w 1015"/>
                  <a:gd name="T5" fmla="*/ 374650 h 236"/>
                  <a:gd name="T6" fmla="*/ 0 60000 65536"/>
                  <a:gd name="T7" fmla="*/ 0 60000 65536"/>
                  <a:gd name="T8" fmla="*/ 0 60000 65536"/>
                  <a:gd name="T9" fmla="*/ 0 w 1015"/>
                  <a:gd name="T10" fmla="*/ 0 h 236"/>
                  <a:gd name="T11" fmla="*/ 1015 w 1015"/>
                  <a:gd name="T12" fmla="*/ 236 h 2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15" h="236">
                    <a:moveTo>
                      <a:pt x="0" y="0"/>
                    </a:moveTo>
                    <a:lnTo>
                      <a:pt x="184" y="233"/>
                    </a:lnTo>
                    <a:lnTo>
                      <a:pt x="1015" y="236"/>
                    </a:lnTo>
                  </a:path>
                </a:pathLst>
              </a:custGeom>
              <a:noFill/>
              <a:ln w="19050">
                <a:solidFill>
                  <a:srgbClr val="000099"/>
                </a:solidFill>
                <a:rou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47" name="Freeform 49"/>
              <p:cNvSpPr/>
              <p:nvPr/>
            </p:nvSpPr>
            <p:spPr bwMode="auto">
              <a:xfrm>
                <a:off x="6459538" y="3293026"/>
                <a:ext cx="1944687" cy="255587"/>
              </a:xfrm>
              <a:custGeom>
                <a:avLst/>
                <a:gdLst>
                  <a:gd name="T0" fmla="*/ 0 w 1225"/>
                  <a:gd name="T1" fmla="*/ 0 h 161"/>
                  <a:gd name="T2" fmla="*/ 352425 w 1225"/>
                  <a:gd name="T3" fmla="*/ 249237 h 161"/>
                  <a:gd name="T4" fmla="*/ 1944687 w 1225"/>
                  <a:gd name="T5" fmla="*/ 255587 h 161"/>
                  <a:gd name="T6" fmla="*/ 0 60000 65536"/>
                  <a:gd name="T7" fmla="*/ 0 60000 65536"/>
                  <a:gd name="T8" fmla="*/ 0 60000 65536"/>
                  <a:gd name="T9" fmla="*/ 0 w 1225"/>
                  <a:gd name="T10" fmla="*/ 0 h 161"/>
                  <a:gd name="T11" fmla="*/ 1225 w 1225"/>
                  <a:gd name="T12" fmla="*/ 161 h 16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25" h="161">
                    <a:moveTo>
                      <a:pt x="0" y="0"/>
                    </a:moveTo>
                    <a:lnTo>
                      <a:pt x="222" y="157"/>
                    </a:lnTo>
                    <a:lnTo>
                      <a:pt x="1225" y="161"/>
                    </a:lnTo>
                  </a:path>
                </a:pathLst>
              </a:custGeom>
              <a:noFill/>
              <a:ln w="19050">
                <a:solidFill>
                  <a:srgbClr val="000099"/>
                </a:solidFill>
                <a:rou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50" name="Rectangle 51"/>
              <p:cNvSpPr>
                <a:spLocks noChangeArrowheads="1"/>
              </p:cNvSpPr>
              <p:nvPr/>
            </p:nvSpPr>
            <p:spPr bwMode="auto">
              <a:xfrm>
                <a:off x="-8479" y="2480218"/>
                <a:ext cx="2573878" cy="1422326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专业定位顶层设计不清晰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zh-CN" altLang="en-US" sz="1400" dirty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与产业发展脱节</a:t>
                </a:r>
                <a:endParaRPr lang="en-US" altLang="zh-CN" sz="14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zh-CN" altLang="en-US" sz="1400" dirty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知识宽泛、技能指向不明</a:t>
                </a:r>
                <a:endParaRPr lang="en-US" altLang="zh-CN" sz="14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51" name="Rectangle 52"/>
              <p:cNvSpPr>
                <a:spLocks noChangeArrowheads="1"/>
              </p:cNvSpPr>
              <p:nvPr/>
            </p:nvSpPr>
            <p:spPr bwMode="auto">
              <a:xfrm>
                <a:off x="2647950" y="3409950"/>
                <a:ext cx="595313" cy="3111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3200" b="1" i="1" dirty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1</a:t>
                </a:r>
              </a:p>
            </p:txBody>
          </p:sp>
          <p:sp>
            <p:nvSpPr>
              <p:cNvPr id="53" name="Rectangle 53"/>
              <p:cNvSpPr>
                <a:spLocks noChangeArrowheads="1"/>
              </p:cNvSpPr>
              <p:nvPr/>
            </p:nvSpPr>
            <p:spPr bwMode="auto">
              <a:xfrm>
                <a:off x="2044700" y="5272088"/>
                <a:ext cx="708025" cy="36988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3200" b="1" i="1" dirty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2</a:t>
                </a:r>
              </a:p>
            </p:txBody>
          </p:sp>
          <p:sp>
            <p:nvSpPr>
              <p:cNvPr id="54" name="Rectangle 54"/>
              <p:cNvSpPr>
                <a:spLocks noChangeArrowheads="1"/>
              </p:cNvSpPr>
              <p:nvPr/>
            </p:nvSpPr>
            <p:spPr bwMode="auto">
              <a:xfrm>
                <a:off x="4440238" y="5649913"/>
                <a:ext cx="806450" cy="42227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3200" b="1" i="1" dirty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3</a:t>
                </a:r>
              </a:p>
            </p:txBody>
          </p:sp>
          <p:sp>
            <p:nvSpPr>
              <p:cNvPr id="55" name="Rectangle 55"/>
              <p:cNvSpPr>
                <a:spLocks noChangeArrowheads="1"/>
              </p:cNvSpPr>
              <p:nvPr/>
            </p:nvSpPr>
            <p:spPr bwMode="auto">
              <a:xfrm>
                <a:off x="6521450" y="4510088"/>
                <a:ext cx="742950" cy="3873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3200" b="1" i="1" dirty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4</a:t>
                </a:r>
              </a:p>
            </p:txBody>
          </p:sp>
          <p:sp>
            <p:nvSpPr>
              <p:cNvPr id="56" name="Rectangle 56"/>
              <p:cNvSpPr>
                <a:spLocks noChangeArrowheads="1"/>
              </p:cNvSpPr>
              <p:nvPr/>
            </p:nvSpPr>
            <p:spPr bwMode="auto">
              <a:xfrm>
                <a:off x="5853113" y="2865438"/>
                <a:ext cx="620712" cy="3238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3200" b="1" i="1" dirty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5</a:t>
                </a:r>
              </a:p>
            </p:txBody>
          </p:sp>
          <p:sp>
            <p:nvSpPr>
              <p:cNvPr id="57" name="Rectangle 57"/>
              <p:cNvSpPr>
                <a:spLocks noChangeArrowheads="1"/>
              </p:cNvSpPr>
              <p:nvPr/>
            </p:nvSpPr>
            <p:spPr bwMode="auto">
              <a:xfrm>
                <a:off x="3367088" y="4059238"/>
                <a:ext cx="2305050" cy="325437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dirty="0">
                    <a:solidFill>
                      <a:srgbClr val="003300"/>
                    </a:solidFill>
                    <a:latin typeface="思源宋体 CN" panose="02020400000000000000" charset="-122"/>
                    <a:ea typeface="思源宋体 CN" panose="02020400000000000000" charset="-122"/>
                    <a:cs typeface="한컴바탕"/>
                  </a:rPr>
                  <a:t>教育现状分析</a:t>
                </a:r>
              </a:p>
            </p:txBody>
          </p:sp>
        </p:grpSp>
        <p:sp>
          <p:nvSpPr>
            <p:cNvPr id="13" name="Rectangle 51"/>
            <p:cNvSpPr>
              <a:spLocks noChangeArrowheads="1"/>
            </p:cNvSpPr>
            <p:nvPr/>
          </p:nvSpPr>
          <p:spPr bwMode="auto">
            <a:xfrm>
              <a:off x="73917" y="4631625"/>
              <a:ext cx="1871999" cy="107950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/>
            <a:lstStyle/>
            <a:p>
              <a:pPr>
                <a:lnSpc>
                  <a:spcPct val="150000"/>
                </a:lnSpc>
              </a:pPr>
              <a:r>
                <a:rPr lang="zh-CN" altLang="zh-CN" sz="1600" b="1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课程建设体系有待完善</a:t>
              </a:r>
              <a:endParaRPr lang="en-US" altLang="zh-CN" sz="1600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1. </a:t>
              </a:r>
              <a:r>
                <a:rPr lang="zh-CN" altLang="en-US" sz="14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专业拓展课有待完善</a:t>
              </a:r>
              <a:endParaRPr lang="en-US" altLang="zh-CN" sz="1400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2. </a:t>
              </a:r>
              <a:r>
                <a:rPr lang="zh-CN" altLang="en-US" sz="14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产教融合度不高</a:t>
              </a:r>
              <a:endParaRPr lang="en-US" altLang="zh-CN" sz="1400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</p:txBody>
        </p:sp>
        <p:sp>
          <p:nvSpPr>
            <p:cNvPr id="14" name="Rectangle 51"/>
            <p:cNvSpPr>
              <a:spLocks noChangeArrowheads="1"/>
            </p:cNvSpPr>
            <p:nvPr/>
          </p:nvSpPr>
          <p:spPr bwMode="auto">
            <a:xfrm>
              <a:off x="5320362" y="5146861"/>
              <a:ext cx="2529585" cy="107950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/>
            <a:lstStyle/>
            <a:p>
              <a:pPr>
                <a:lnSpc>
                  <a:spcPct val="150000"/>
                </a:lnSpc>
              </a:pPr>
              <a:r>
                <a:rPr lang="zh-CN" altLang="zh-CN" sz="1600" b="1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课程资源相对缺乏</a:t>
              </a:r>
              <a:endParaRPr lang="en-US" altLang="zh-CN" sz="1600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1. </a:t>
              </a:r>
              <a:r>
                <a:rPr lang="zh-CN" altLang="en-US" sz="14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教材需要更新</a:t>
              </a:r>
              <a:endParaRPr lang="en-US" altLang="zh-CN" sz="1400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2. </a:t>
              </a:r>
              <a:r>
                <a:rPr lang="zh-CN" altLang="en-US" sz="14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课程资源建设需要大胆创新</a:t>
              </a:r>
            </a:p>
          </p:txBody>
        </p:sp>
        <p:sp>
          <p:nvSpPr>
            <p:cNvPr id="15" name="Rectangle 51"/>
            <p:cNvSpPr>
              <a:spLocks noChangeArrowheads="1"/>
            </p:cNvSpPr>
            <p:nvPr/>
          </p:nvSpPr>
          <p:spPr bwMode="auto">
            <a:xfrm>
              <a:off x="6840760" y="3778709"/>
              <a:ext cx="1979712" cy="138075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/>
            <a:lstStyle/>
            <a:p>
              <a:pPr>
                <a:lnSpc>
                  <a:spcPct val="150000"/>
                </a:lnSpc>
              </a:pPr>
              <a:r>
                <a:rPr lang="zh-CN" altLang="zh-CN" sz="1600" b="1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师资培养需与时俱进</a:t>
              </a:r>
              <a:endParaRPr lang="en-US" altLang="zh-CN" sz="1600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1. </a:t>
              </a:r>
              <a:r>
                <a:rPr lang="zh-CN" altLang="zh-CN" sz="14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双师型教师队伍</a:t>
              </a:r>
              <a:r>
                <a:rPr lang="zh-CN" altLang="en-US" sz="14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需要完善</a:t>
              </a:r>
              <a:endParaRPr lang="en-US" altLang="zh-CN" sz="1400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2. </a:t>
              </a:r>
              <a:r>
                <a:rPr lang="zh-CN" altLang="en-US" sz="14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德育教育需要大力提升</a:t>
              </a:r>
            </a:p>
          </p:txBody>
        </p:sp>
        <p:sp>
          <p:nvSpPr>
            <p:cNvPr id="16" name="Rectangle 51"/>
            <p:cNvSpPr>
              <a:spLocks noChangeArrowheads="1"/>
            </p:cNvSpPr>
            <p:nvPr/>
          </p:nvSpPr>
          <p:spPr bwMode="auto">
            <a:xfrm>
              <a:off x="6399960" y="1862595"/>
              <a:ext cx="2411760" cy="1350315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/>
            <a:lstStyle/>
            <a:p>
              <a:pPr>
                <a:lnSpc>
                  <a:spcPct val="150000"/>
                </a:lnSpc>
              </a:pPr>
              <a:r>
                <a:rPr lang="zh-CN" altLang="zh-CN" sz="1600" b="1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校企合作后劲乏力</a:t>
              </a:r>
              <a:endParaRPr lang="en-US" altLang="zh-CN" sz="1600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1. </a:t>
              </a:r>
              <a:r>
                <a:rPr lang="zh-CN" altLang="zh-CN" sz="14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校企衔接疏离</a:t>
              </a:r>
              <a:endParaRPr lang="en-US" altLang="zh-CN" sz="1400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2. </a:t>
              </a:r>
              <a:r>
                <a:rPr lang="zh-CN" altLang="zh-CN" sz="14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合作平台推动力不足</a:t>
              </a:r>
              <a:endParaRPr lang="en-US" altLang="zh-CN" sz="1400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3. </a:t>
              </a:r>
              <a:r>
                <a:rPr lang="zh-CN" altLang="zh-CN" sz="14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创业教育体系待完善</a:t>
              </a:r>
              <a:endParaRPr lang="zh-CN" altLang="en-US" sz="1400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</p:txBody>
        </p:sp>
      </p:grpSp>
      <p:cxnSp>
        <p:nvCxnSpPr>
          <p:cNvPr id="45" name="直接连接符 44"/>
          <p:cNvCxnSpPr/>
          <p:nvPr/>
        </p:nvCxnSpPr>
        <p:spPr>
          <a:xfrm>
            <a:off x="1768416" y="404813"/>
            <a:ext cx="9816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8372" y="758668"/>
            <a:ext cx="3672563" cy="55551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588" tIns="42794" rIns="85588" bIns="42794" anchor="ctr"/>
          <a:lstStyle/>
          <a:p>
            <a:pPr marL="0" lvl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2400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（四）人才培养新挑战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/>
          <p:nvPr/>
        </p:nvGrpSpPr>
        <p:grpSpPr>
          <a:xfrm>
            <a:off x="2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连接符 31"/>
          <p:cNvCxnSpPr/>
          <p:nvPr/>
        </p:nvCxnSpPr>
        <p:spPr>
          <a:xfrm>
            <a:off x="1768416" y="404813"/>
            <a:ext cx="7138612" cy="1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12"/>
          <p:cNvGrpSpPr/>
          <p:nvPr/>
        </p:nvGrpSpPr>
        <p:grpSpPr>
          <a:xfrm>
            <a:off x="1742789" y="2848247"/>
            <a:ext cx="9394335" cy="3492050"/>
            <a:chOff x="1938723" y="2634377"/>
            <a:chExt cx="10541711" cy="4033642"/>
          </a:xfrm>
        </p:grpSpPr>
        <p:grpSp>
          <p:nvGrpSpPr>
            <p:cNvPr id="4" name="组合 13"/>
            <p:cNvGrpSpPr/>
            <p:nvPr/>
          </p:nvGrpSpPr>
          <p:grpSpPr>
            <a:xfrm>
              <a:off x="1938723" y="2634377"/>
              <a:ext cx="10541711" cy="4033642"/>
              <a:chOff x="2535479" y="1955114"/>
              <a:chExt cx="10541711" cy="4033642"/>
            </a:xfrm>
          </p:grpSpPr>
          <p:grpSp>
            <p:nvGrpSpPr>
              <p:cNvPr id="5" name="组合 21"/>
              <p:cNvGrpSpPr/>
              <p:nvPr/>
            </p:nvGrpSpPr>
            <p:grpSpPr>
              <a:xfrm>
                <a:off x="4232298" y="4809028"/>
                <a:ext cx="5581534" cy="1179728"/>
                <a:chOff x="2006782" y="4601926"/>
                <a:chExt cx="5581534" cy="1179728"/>
              </a:xfrm>
            </p:grpSpPr>
            <p:grpSp>
              <p:nvGrpSpPr>
                <p:cNvPr id="6" name="Group 11"/>
                <p:cNvGrpSpPr/>
                <p:nvPr/>
              </p:nvGrpSpPr>
              <p:grpSpPr bwMode="auto">
                <a:xfrm>
                  <a:off x="2006782" y="4601926"/>
                  <a:ext cx="5581534" cy="1179728"/>
                  <a:chOff x="489" y="2911"/>
                  <a:chExt cx="2462" cy="752"/>
                </a:xfrm>
              </p:grpSpPr>
              <p:sp>
                <p:nvSpPr>
                  <p:cNvPr id="65" name="AutoShape 12"/>
                  <p:cNvSpPr>
                    <a:spLocks noChangeArrowheads="1"/>
                  </p:cNvSpPr>
                  <p:nvPr/>
                </p:nvSpPr>
                <p:spPr bwMode="gray">
                  <a:xfrm>
                    <a:off x="489" y="2920"/>
                    <a:ext cx="2462" cy="743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 w="9525">
                    <a:noFill/>
                    <a:round/>
                  </a:ln>
                  <a:effectLst/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defRPr/>
                    </a:pPr>
                    <a:endParaRPr lang="zh-CN" altLang="en-US" sz="1600" dirty="0">
                      <a:latin typeface="思源宋体 CN" panose="02020400000000000000" charset="-122"/>
                      <a:ea typeface="思源宋体 CN" panose="02020400000000000000" charset="-122"/>
                    </a:endParaRPr>
                  </a:p>
                </p:txBody>
              </p:sp>
              <p:sp>
                <p:nvSpPr>
                  <p:cNvPr id="66" name="Oval 13"/>
                  <p:cNvSpPr>
                    <a:spLocks noChangeArrowheads="1"/>
                  </p:cNvSpPr>
                  <p:nvPr/>
                </p:nvSpPr>
                <p:spPr bwMode="gray">
                  <a:xfrm>
                    <a:off x="489" y="2911"/>
                    <a:ext cx="2462" cy="43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accent1">
                          <a:gamma/>
                          <a:shade val="49804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path path="shape">
                      <a:fillToRect l="50000" t="50000" r="50000" b="50000"/>
                    </a:path>
                  </a:gradFill>
                  <a:ln w="9525" algn="ctr">
                    <a:noFill/>
                    <a:round/>
                  </a:ln>
                  <a:effectLst/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defRPr/>
                    </a:pPr>
                    <a:endParaRPr lang="zh-CN" altLang="en-US" sz="1600" dirty="0">
                      <a:latin typeface="思源宋体 CN" panose="02020400000000000000" charset="-122"/>
                      <a:ea typeface="思源宋体 CN" panose="02020400000000000000" charset="-122"/>
                    </a:endParaRPr>
                  </a:p>
                </p:txBody>
              </p:sp>
            </p:grpSp>
            <p:sp>
              <p:nvSpPr>
                <p:cNvPr id="64" name="Rectangle 27"/>
                <p:cNvSpPr>
                  <a:spLocks noChangeArrowheads="1"/>
                </p:cNvSpPr>
                <p:nvPr/>
              </p:nvSpPr>
              <p:spPr bwMode="gray">
                <a:xfrm>
                  <a:off x="2470985" y="5337744"/>
                  <a:ext cx="4968411" cy="39106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</a:ln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zh-CN" altLang="en-US" sz="1600" b="1" dirty="0">
                      <a:solidFill>
                        <a:srgbClr val="FFFFFF"/>
                      </a:solidFill>
                      <a:latin typeface="思源宋体 CN" panose="02020400000000000000" charset="-122"/>
                      <a:ea typeface="思源宋体 CN" panose="02020400000000000000" charset="-122"/>
                    </a:rPr>
                    <a:t>以促进学生全面发展与提升就业竞争力为目标</a:t>
                  </a:r>
                </a:p>
              </p:txBody>
            </p:sp>
          </p:grpSp>
          <p:grpSp>
            <p:nvGrpSpPr>
              <p:cNvPr id="7" name="组合 22"/>
              <p:cNvGrpSpPr/>
              <p:nvPr/>
            </p:nvGrpSpPr>
            <p:grpSpPr>
              <a:xfrm>
                <a:off x="4351725" y="4145601"/>
                <a:ext cx="5500726" cy="989142"/>
                <a:chOff x="2126209" y="3938499"/>
                <a:chExt cx="5500726" cy="989142"/>
              </a:xfrm>
            </p:grpSpPr>
            <p:grpSp>
              <p:nvGrpSpPr>
                <p:cNvPr id="8" name="Group 14"/>
                <p:cNvGrpSpPr/>
                <p:nvPr/>
              </p:nvGrpSpPr>
              <p:grpSpPr bwMode="auto">
                <a:xfrm>
                  <a:off x="2480878" y="3938499"/>
                  <a:ext cx="4610110" cy="989142"/>
                  <a:chOff x="721" y="2529"/>
                  <a:chExt cx="1967" cy="670"/>
                </a:xfrm>
              </p:grpSpPr>
              <p:sp>
                <p:nvSpPr>
                  <p:cNvPr id="61" name="AutoShape 15"/>
                  <p:cNvSpPr>
                    <a:spLocks noChangeArrowheads="1"/>
                  </p:cNvSpPr>
                  <p:nvPr/>
                </p:nvSpPr>
                <p:spPr bwMode="gray">
                  <a:xfrm>
                    <a:off x="721" y="2571"/>
                    <a:ext cx="1967" cy="628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9525">
                    <a:noFill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 defTabSz="806450"/>
                    <a:endParaRPr lang="zh-CN" altLang="en-US" sz="1600" dirty="0">
                      <a:latin typeface="思源宋体 CN" panose="02020400000000000000" charset="-122"/>
                      <a:ea typeface="思源宋体 CN" panose="02020400000000000000" charset="-122"/>
                    </a:endParaRPr>
                  </a:p>
                </p:txBody>
              </p:sp>
              <p:sp>
                <p:nvSpPr>
                  <p:cNvPr id="62" name="Oval 16"/>
                  <p:cNvSpPr>
                    <a:spLocks noChangeArrowheads="1"/>
                  </p:cNvSpPr>
                  <p:nvPr/>
                </p:nvSpPr>
                <p:spPr bwMode="gray">
                  <a:xfrm>
                    <a:off x="721" y="2529"/>
                    <a:ext cx="1967" cy="361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9525" algn="ctr">
                    <a:noFill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 defTabSz="806450"/>
                    <a:endParaRPr lang="zh-CN" altLang="en-US" sz="1600" dirty="0">
                      <a:latin typeface="思源宋体 CN" panose="02020400000000000000" charset="-122"/>
                      <a:ea typeface="思源宋体 CN" panose="02020400000000000000" charset="-122"/>
                    </a:endParaRPr>
                  </a:p>
                </p:txBody>
              </p:sp>
            </p:grpSp>
            <p:sp>
              <p:nvSpPr>
                <p:cNvPr id="60" name="Rectangle 26"/>
                <p:cNvSpPr>
                  <a:spLocks noChangeArrowheads="1"/>
                </p:cNvSpPr>
                <p:nvPr/>
              </p:nvSpPr>
              <p:spPr bwMode="gray">
                <a:xfrm>
                  <a:off x="2126209" y="4494814"/>
                  <a:ext cx="5500726" cy="39106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</a:ln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zh-CN" altLang="en-US" sz="1600" b="1" dirty="0">
                      <a:solidFill>
                        <a:srgbClr val="FFFFFF"/>
                      </a:solidFill>
                      <a:latin typeface="思源宋体 CN" panose="02020400000000000000" charset="-122"/>
                      <a:ea typeface="思源宋体 CN" panose="02020400000000000000" charset="-122"/>
                    </a:rPr>
                    <a:t>以信息化技术提升人才培养质量为手段</a:t>
                  </a:r>
                </a:p>
              </p:txBody>
            </p:sp>
          </p:grpSp>
          <p:sp>
            <p:nvSpPr>
              <p:cNvPr id="24" name="Line 7"/>
              <p:cNvSpPr>
                <a:spLocks noChangeShapeType="1"/>
              </p:cNvSpPr>
              <p:nvPr/>
            </p:nvSpPr>
            <p:spPr bwMode="gray">
              <a:xfrm>
                <a:off x="2608085" y="2967274"/>
                <a:ext cx="1133510" cy="13214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</a:ln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Line 8"/>
              <p:cNvSpPr>
                <a:spLocks noChangeShapeType="1"/>
              </p:cNvSpPr>
              <p:nvPr/>
            </p:nvSpPr>
            <p:spPr bwMode="gray">
              <a:xfrm>
                <a:off x="2540885" y="3662770"/>
                <a:ext cx="120071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</a:ln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9" name="组合 30"/>
              <p:cNvGrpSpPr/>
              <p:nvPr/>
            </p:nvGrpSpPr>
            <p:grpSpPr>
              <a:xfrm>
                <a:off x="2553819" y="3421788"/>
                <a:ext cx="9923348" cy="969491"/>
                <a:chOff x="328303" y="3214686"/>
                <a:chExt cx="9923348" cy="969491"/>
              </a:xfrm>
            </p:grpSpPr>
            <p:sp>
              <p:nvSpPr>
                <p:cNvPr id="51" name="Line 9"/>
                <p:cNvSpPr>
                  <a:spLocks noChangeShapeType="1"/>
                </p:cNvSpPr>
                <p:nvPr/>
              </p:nvSpPr>
              <p:spPr bwMode="gray">
                <a:xfrm flipV="1">
                  <a:off x="328303" y="4070144"/>
                  <a:ext cx="1083555" cy="1695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</a:ln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0" name="Group 17"/>
                <p:cNvGrpSpPr/>
                <p:nvPr/>
              </p:nvGrpSpPr>
              <p:grpSpPr bwMode="auto">
                <a:xfrm>
                  <a:off x="2761893" y="3214686"/>
                  <a:ext cx="3754914" cy="969491"/>
                  <a:chOff x="877" y="2111"/>
                  <a:chExt cx="1545" cy="657"/>
                </a:xfrm>
              </p:grpSpPr>
              <p:sp>
                <p:nvSpPr>
                  <p:cNvPr id="57" name="AutoShape 18"/>
                  <p:cNvSpPr>
                    <a:spLocks noChangeArrowheads="1"/>
                  </p:cNvSpPr>
                  <p:nvPr/>
                </p:nvSpPr>
                <p:spPr bwMode="gray">
                  <a:xfrm>
                    <a:off x="877" y="2111"/>
                    <a:ext cx="1545" cy="657"/>
                  </a:xfrm>
                  <a:prstGeom prst="can">
                    <a:avLst>
                      <a:gd name="adj" fmla="val 4714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 w="9525">
                    <a:noFill/>
                    <a:round/>
                  </a:ln>
                  <a:effectLst/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defRPr/>
                    </a:pPr>
                    <a:endParaRPr lang="zh-CN" altLang="en-US" sz="1600" dirty="0">
                      <a:latin typeface="思源宋体 CN" panose="02020400000000000000" charset="-122"/>
                      <a:ea typeface="思源宋体 CN" panose="02020400000000000000" charset="-122"/>
                    </a:endParaRPr>
                  </a:p>
                </p:txBody>
              </p:sp>
              <p:sp>
                <p:nvSpPr>
                  <p:cNvPr id="58" name="Oval 19"/>
                  <p:cNvSpPr>
                    <a:spLocks noChangeArrowheads="1"/>
                  </p:cNvSpPr>
                  <p:nvPr/>
                </p:nvSpPr>
                <p:spPr bwMode="gray">
                  <a:xfrm>
                    <a:off x="878" y="2112"/>
                    <a:ext cx="1544" cy="293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accent1">
                          <a:gamma/>
                          <a:shade val="56078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path path="shape">
                      <a:fillToRect l="50000" t="50000" r="50000" b="50000"/>
                    </a:path>
                  </a:gradFill>
                  <a:ln w="9525" algn="ctr">
                    <a:noFill/>
                    <a:round/>
                  </a:ln>
                  <a:effectLst/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defRPr/>
                    </a:pPr>
                    <a:endParaRPr lang="zh-CN" altLang="en-US" sz="1600" dirty="0">
                      <a:latin typeface="思源宋体 CN" panose="02020400000000000000" charset="-122"/>
                      <a:ea typeface="思源宋体 CN" panose="02020400000000000000" charset="-122"/>
                    </a:endParaRPr>
                  </a:p>
                </p:txBody>
              </p:sp>
            </p:grpSp>
            <p:sp>
              <p:nvSpPr>
                <p:cNvPr id="54" name="Rectangle 25"/>
                <p:cNvSpPr>
                  <a:spLocks noChangeArrowheads="1"/>
                </p:cNvSpPr>
                <p:nvPr/>
              </p:nvSpPr>
              <p:spPr bwMode="gray">
                <a:xfrm>
                  <a:off x="2835579" y="3722501"/>
                  <a:ext cx="3571900" cy="391062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</a:ln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zh-CN" altLang="en-US" sz="1600" b="1" dirty="0">
                      <a:solidFill>
                        <a:srgbClr val="FFFFFF"/>
                      </a:solidFill>
                      <a:latin typeface="思源宋体 CN" panose="02020400000000000000" charset="-122"/>
                      <a:ea typeface="思源宋体 CN" panose="02020400000000000000" charset="-122"/>
                    </a:rPr>
                    <a:t>以课程资源开发建设为支撑</a:t>
                  </a:r>
                </a:p>
              </p:txBody>
            </p:sp>
            <p:sp>
              <p:nvSpPr>
                <p:cNvPr id="56" name="Text Box 36"/>
                <p:cNvSpPr txBox="1">
                  <a:spLocks noChangeArrowheads="1"/>
                </p:cNvSpPr>
                <p:nvPr/>
              </p:nvSpPr>
              <p:spPr bwMode="gray">
                <a:xfrm>
                  <a:off x="6581769" y="3679082"/>
                  <a:ext cx="3669882" cy="391062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-171450" eaLnBrk="0" hangingPunct="0">
                    <a:buFontTx/>
                    <a:buChar char="•"/>
                  </a:pPr>
                  <a:r>
                    <a:rPr lang="zh-CN" altLang="en-US" sz="1600" dirty="0">
                      <a:solidFill>
                        <a:srgbClr val="1C1C1C"/>
                      </a:solidFill>
                      <a:latin typeface="思源宋体 CN" panose="02020400000000000000" charset="-122"/>
                      <a:ea typeface="思源宋体 CN" panose="02020400000000000000" charset="-122"/>
                      <a:cs typeface="思源宋体 CN" panose="02020400000000000000" charset="-122"/>
                    </a:rPr>
                    <a:t> </a:t>
                  </a:r>
                  <a:r>
                    <a:rPr lang="zh-CN" altLang="en-US" sz="1600" b="1" dirty="0">
                      <a:solidFill>
                        <a:srgbClr val="1C1C1C"/>
                      </a:solidFill>
                      <a:latin typeface="思源宋体 CN" panose="02020400000000000000" charset="-122"/>
                      <a:ea typeface="思源宋体 CN" panose="02020400000000000000" charset="-122"/>
                      <a:cs typeface="思源宋体 CN" panose="02020400000000000000" charset="-122"/>
                    </a:rPr>
                    <a:t>互联网</a:t>
                  </a:r>
                  <a:r>
                    <a:rPr lang="en-US" altLang="zh-CN" sz="1600" b="1" dirty="0">
                      <a:solidFill>
                        <a:srgbClr val="1C1C1C"/>
                      </a:solidFill>
                      <a:latin typeface="思源宋体 CN" panose="02020400000000000000" charset="-122"/>
                      <a:ea typeface="思源宋体 CN" panose="02020400000000000000" charset="-122"/>
                      <a:cs typeface="思源宋体 CN" panose="02020400000000000000" charset="-122"/>
                    </a:rPr>
                    <a:t>+</a:t>
                  </a:r>
                  <a:r>
                    <a:rPr lang="zh-CN" altLang="en-US" sz="1600" b="1" dirty="0">
                      <a:solidFill>
                        <a:srgbClr val="1C1C1C"/>
                      </a:solidFill>
                      <a:latin typeface="思源宋体 CN" panose="02020400000000000000" charset="-122"/>
                      <a:ea typeface="思源宋体 CN" panose="02020400000000000000" charset="-122"/>
                      <a:cs typeface="思源宋体 CN" panose="02020400000000000000" charset="-122"/>
                    </a:rPr>
                    <a:t>助力课程资源开发建设</a:t>
                  </a:r>
                  <a:endParaRPr lang="en-US" altLang="zh-CN" sz="1600" b="1" dirty="0">
                    <a:solidFill>
                      <a:srgbClr val="1C1C1C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endParaRPr>
                </a:p>
              </p:txBody>
            </p:sp>
          </p:grpSp>
          <p:grpSp>
            <p:nvGrpSpPr>
              <p:cNvPr id="11" name="组合 32"/>
              <p:cNvGrpSpPr/>
              <p:nvPr/>
            </p:nvGrpSpPr>
            <p:grpSpPr>
              <a:xfrm>
                <a:off x="2540885" y="2882740"/>
                <a:ext cx="9859193" cy="802923"/>
                <a:chOff x="315369" y="2675638"/>
                <a:chExt cx="9859193" cy="802923"/>
              </a:xfrm>
            </p:grpSpPr>
            <p:grpSp>
              <p:nvGrpSpPr>
                <p:cNvPr id="12" name="Group 20"/>
                <p:cNvGrpSpPr/>
                <p:nvPr/>
              </p:nvGrpSpPr>
              <p:grpSpPr bwMode="auto">
                <a:xfrm>
                  <a:off x="3048542" y="2675638"/>
                  <a:ext cx="3025316" cy="802923"/>
                  <a:chOff x="1020" y="1796"/>
                  <a:chExt cx="1214" cy="569"/>
                </a:xfrm>
              </p:grpSpPr>
              <p:sp>
                <p:nvSpPr>
                  <p:cNvPr id="47" name="AutoShape 21"/>
                  <p:cNvSpPr>
                    <a:spLocks noChangeArrowheads="1"/>
                  </p:cNvSpPr>
                  <p:nvPr/>
                </p:nvSpPr>
                <p:spPr bwMode="gray">
                  <a:xfrm>
                    <a:off x="1020" y="1811"/>
                    <a:ext cx="1214" cy="554"/>
                  </a:xfrm>
                  <a:prstGeom prst="can">
                    <a:avLst>
                      <a:gd name="adj" fmla="val 4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>
                    <a:noFill/>
                    <a:round/>
                  </a:ln>
                  <a:effectLst/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defRPr/>
                    </a:pPr>
                    <a:endParaRPr lang="zh-CN" altLang="en-US" sz="1600" dirty="0">
                      <a:latin typeface="思源宋体 CN" panose="02020400000000000000" charset="-122"/>
                      <a:ea typeface="思源宋体 CN" panose="02020400000000000000" charset="-122"/>
                    </a:endParaRPr>
                  </a:p>
                </p:txBody>
              </p:sp>
              <p:sp>
                <p:nvSpPr>
                  <p:cNvPr id="50" name="Oval 22"/>
                  <p:cNvSpPr>
                    <a:spLocks noChangeArrowheads="1"/>
                  </p:cNvSpPr>
                  <p:nvPr/>
                </p:nvSpPr>
                <p:spPr bwMode="gray">
                  <a:xfrm>
                    <a:off x="1020" y="1796"/>
                    <a:ext cx="1213" cy="240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9525" algn="ctr">
                    <a:noFill/>
                    <a:round/>
                  </a:ln>
                  <a:effectLst/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defRPr/>
                    </a:pPr>
                    <a:endParaRPr lang="zh-CN" altLang="en-US" sz="1600" dirty="0">
                      <a:latin typeface="思源宋体 CN" panose="02020400000000000000" charset="-122"/>
                      <a:ea typeface="思源宋体 CN" panose="02020400000000000000" charset="-122"/>
                    </a:endParaRPr>
                  </a:p>
                </p:txBody>
              </p:sp>
            </p:grpSp>
            <p:sp>
              <p:nvSpPr>
                <p:cNvPr id="43" name="Rectangle 24"/>
                <p:cNvSpPr>
                  <a:spLocks noChangeArrowheads="1"/>
                </p:cNvSpPr>
                <p:nvPr/>
              </p:nvSpPr>
              <p:spPr bwMode="gray">
                <a:xfrm>
                  <a:off x="2933713" y="3051175"/>
                  <a:ext cx="3286148" cy="391062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</a:ln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zh-CN" altLang="en-US" sz="1600" b="1" dirty="0">
                      <a:solidFill>
                        <a:srgbClr val="FFFFFF"/>
                      </a:solidFill>
                      <a:latin typeface="思源宋体 CN" panose="02020400000000000000" charset="-122"/>
                      <a:ea typeface="思源宋体 CN" panose="02020400000000000000" charset="-122"/>
                    </a:rPr>
                    <a:t>以核心专业建设为龙头</a:t>
                  </a:r>
                </a:p>
              </p:txBody>
            </p:sp>
            <p:sp>
              <p:nvSpPr>
                <p:cNvPr id="44" name="Text Box 30"/>
                <p:cNvSpPr txBox="1">
                  <a:spLocks noChangeArrowheads="1"/>
                </p:cNvSpPr>
                <p:nvPr/>
              </p:nvSpPr>
              <p:spPr bwMode="gray">
                <a:xfrm>
                  <a:off x="315369" y="3051489"/>
                  <a:ext cx="930332" cy="391062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-171450" eaLnBrk="0" hangingPunct="0">
                    <a:buFontTx/>
                    <a:buChar char="•"/>
                  </a:pPr>
                  <a:r>
                    <a:rPr lang="zh-CN" altLang="en-US" sz="1600" dirty="0">
                      <a:solidFill>
                        <a:srgbClr val="1C1C1C"/>
                      </a:solidFill>
                      <a:latin typeface="思源宋体 CN" panose="02020400000000000000" charset="-122"/>
                      <a:ea typeface="思源宋体 CN" panose="02020400000000000000" charset="-122"/>
                      <a:cs typeface="思源宋体 CN" panose="02020400000000000000" charset="-122"/>
                    </a:rPr>
                    <a:t> </a:t>
                  </a:r>
                  <a:r>
                    <a:rPr lang="zh-CN" altLang="en-US" sz="1600" b="1" dirty="0">
                      <a:solidFill>
                        <a:srgbClr val="FF0000"/>
                      </a:solidFill>
                      <a:latin typeface="思源宋体 CN" panose="02020400000000000000" charset="-122"/>
                      <a:ea typeface="思源宋体 CN" panose="02020400000000000000" charset="-122"/>
                      <a:cs typeface="思源宋体 CN" panose="02020400000000000000" charset="-122"/>
                    </a:rPr>
                    <a:t>龙头</a:t>
                  </a:r>
                  <a:endParaRPr lang="en-US" altLang="zh-CN" sz="1600" b="1" dirty="0">
                    <a:solidFill>
                      <a:srgbClr val="FF0000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endParaRPr>
                </a:p>
              </p:txBody>
            </p:sp>
            <p:sp>
              <p:nvSpPr>
                <p:cNvPr id="46" name="Text Box 35"/>
                <p:cNvSpPr txBox="1">
                  <a:spLocks noChangeArrowheads="1"/>
                </p:cNvSpPr>
                <p:nvPr/>
              </p:nvSpPr>
              <p:spPr bwMode="gray">
                <a:xfrm>
                  <a:off x="6215076" y="2980317"/>
                  <a:ext cx="3959486" cy="391062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-171450" eaLnBrk="0" hangingPunct="0">
                    <a:buFontTx/>
                    <a:buChar char="•"/>
                  </a:pPr>
                  <a:r>
                    <a:rPr lang="zh-CN" altLang="en-US" sz="1600" dirty="0">
                      <a:solidFill>
                        <a:srgbClr val="1C1C1C"/>
                      </a:solidFill>
                      <a:latin typeface="思源宋体 CN" panose="02020400000000000000" charset="-122"/>
                      <a:ea typeface="思源宋体 CN" panose="02020400000000000000" charset="-122"/>
                      <a:cs typeface="思源宋体 CN" panose="02020400000000000000" charset="-122"/>
                    </a:rPr>
                    <a:t> </a:t>
                  </a:r>
                  <a:r>
                    <a:rPr lang="zh-CN" altLang="en-US" sz="1600" b="1" dirty="0">
                      <a:solidFill>
                        <a:srgbClr val="1C1C1C"/>
                      </a:solidFill>
                      <a:latin typeface="思源宋体 CN" panose="02020400000000000000" charset="-122"/>
                      <a:ea typeface="思源宋体 CN" panose="02020400000000000000" charset="-122"/>
                      <a:cs typeface="思源宋体 CN" panose="02020400000000000000" charset="-122"/>
                    </a:rPr>
                    <a:t>发挥核心骨干专业（群）带动作用</a:t>
                  </a:r>
                  <a:endParaRPr lang="en-US" altLang="zh-CN" sz="1600" b="1" dirty="0">
                    <a:solidFill>
                      <a:srgbClr val="1C1C1C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endParaRPr>
                </a:p>
              </p:txBody>
            </p:sp>
          </p:grpSp>
          <p:grpSp>
            <p:nvGrpSpPr>
              <p:cNvPr id="13" name="组合 33"/>
              <p:cNvGrpSpPr/>
              <p:nvPr/>
            </p:nvGrpSpPr>
            <p:grpSpPr>
              <a:xfrm>
                <a:off x="2535479" y="2416245"/>
                <a:ext cx="10541711" cy="3251765"/>
                <a:chOff x="300882" y="2137705"/>
                <a:chExt cx="10541711" cy="3251765"/>
              </a:xfrm>
            </p:grpSpPr>
            <p:sp>
              <p:nvSpPr>
                <p:cNvPr id="37" name="AutoShape 23"/>
                <p:cNvSpPr>
                  <a:spLocks noChangeArrowheads="1"/>
                </p:cNvSpPr>
                <p:nvPr/>
              </p:nvSpPr>
              <p:spPr bwMode="gray">
                <a:xfrm>
                  <a:off x="3350326" y="2137705"/>
                  <a:ext cx="2428418" cy="662500"/>
                </a:xfrm>
                <a:prstGeom prst="can">
                  <a:avLst>
                    <a:gd name="adj" fmla="val 36644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>
                  <a:noFill/>
                  <a:round/>
                </a:ln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600" dirty="0">
                    <a:latin typeface="思源宋体 CN" panose="02020400000000000000" charset="-122"/>
                    <a:ea typeface="思源宋体 CN" panose="02020400000000000000" charset="-122"/>
                  </a:endParaRPr>
                </a:p>
              </p:txBody>
            </p:sp>
            <p:sp>
              <p:nvSpPr>
                <p:cNvPr id="38" name="Rectangle 28"/>
                <p:cNvSpPr>
                  <a:spLocks noChangeArrowheads="1"/>
                </p:cNvSpPr>
                <p:nvPr/>
              </p:nvSpPr>
              <p:spPr bwMode="gray">
                <a:xfrm>
                  <a:off x="2995502" y="2407208"/>
                  <a:ext cx="3143272" cy="39106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</a:ln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0" hangingPunct="0"/>
                  <a:r>
                    <a:rPr lang="zh-CN" altLang="en-US" sz="1600" b="1" dirty="0">
                      <a:solidFill>
                        <a:srgbClr val="FFFFFF"/>
                      </a:solidFill>
                      <a:latin typeface="思源宋体 CN" panose="02020400000000000000" charset="-122"/>
                      <a:ea typeface="思源宋体 CN" panose="02020400000000000000" charset="-122"/>
                    </a:rPr>
                    <a:t>以产教融合为主线</a:t>
                  </a:r>
                </a:p>
              </p:txBody>
            </p:sp>
            <p:sp>
              <p:nvSpPr>
                <p:cNvPr id="39" name="Text Box 29"/>
                <p:cNvSpPr txBox="1">
                  <a:spLocks noChangeArrowheads="1"/>
                </p:cNvSpPr>
                <p:nvPr/>
              </p:nvSpPr>
              <p:spPr bwMode="gray">
                <a:xfrm>
                  <a:off x="300882" y="2311098"/>
                  <a:ext cx="930332" cy="39106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-171450" eaLnBrk="0" hangingPunct="0">
                    <a:buFontTx/>
                    <a:buChar char="•"/>
                  </a:pPr>
                  <a:r>
                    <a:rPr lang="zh-CN" altLang="en-US" sz="1600" dirty="0">
                      <a:solidFill>
                        <a:srgbClr val="1C1C1C"/>
                      </a:solidFill>
                      <a:latin typeface="思源宋体 CN" panose="02020400000000000000" charset="-122"/>
                      <a:ea typeface="思源宋体 CN" panose="02020400000000000000" charset="-122"/>
                      <a:cs typeface="思源宋体 CN" panose="02020400000000000000" charset="-122"/>
                    </a:rPr>
                    <a:t> </a:t>
                  </a:r>
                  <a:r>
                    <a:rPr lang="zh-CN" altLang="en-US" sz="1600" b="1" dirty="0">
                      <a:solidFill>
                        <a:srgbClr val="FF0000"/>
                      </a:solidFill>
                      <a:latin typeface="思源宋体 CN" panose="02020400000000000000" charset="-122"/>
                      <a:ea typeface="思源宋体 CN" panose="02020400000000000000" charset="-122"/>
                      <a:cs typeface="思源宋体 CN" panose="02020400000000000000" charset="-122"/>
                    </a:rPr>
                    <a:t>主线</a:t>
                  </a:r>
                  <a:endParaRPr lang="en-US" altLang="zh-CN" sz="1600" b="1" dirty="0">
                    <a:solidFill>
                      <a:srgbClr val="FF0000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endParaRPr>
                </a:p>
              </p:txBody>
            </p:sp>
            <p:sp>
              <p:nvSpPr>
                <p:cNvPr id="40" name="Text Box 34"/>
                <p:cNvSpPr txBox="1">
                  <a:spLocks noChangeArrowheads="1"/>
                </p:cNvSpPr>
                <p:nvPr/>
              </p:nvSpPr>
              <p:spPr bwMode="gray">
                <a:xfrm>
                  <a:off x="7579236" y="4998409"/>
                  <a:ext cx="3263357" cy="39106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-171450" eaLnBrk="0" hangingPunct="0">
                    <a:buFontTx/>
                    <a:buChar char="•"/>
                  </a:pPr>
                  <a:r>
                    <a:rPr lang="zh-CN" altLang="en-US" sz="1600" dirty="0">
                      <a:solidFill>
                        <a:srgbClr val="1C1C1C"/>
                      </a:solidFill>
                      <a:latin typeface="思源宋体 CN" panose="02020400000000000000" charset="-122"/>
                      <a:ea typeface="思源宋体 CN" panose="02020400000000000000" charset="-122"/>
                      <a:cs typeface="思源宋体 CN" panose="02020400000000000000" charset="-122"/>
                    </a:rPr>
                    <a:t> </a:t>
                  </a:r>
                  <a:r>
                    <a:rPr lang="zh-CN" altLang="en-US" sz="1600" b="1" dirty="0">
                      <a:solidFill>
                        <a:srgbClr val="1C1C1C"/>
                      </a:solidFill>
                      <a:latin typeface="思源宋体 CN" panose="02020400000000000000" charset="-122"/>
                      <a:ea typeface="思源宋体 CN" panose="02020400000000000000" charset="-122"/>
                      <a:cs typeface="思源宋体 CN" panose="02020400000000000000" charset="-122"/>
                    </a:rPr>
                    <a:t>提升专业（群）品牌竞争力</a:t>
                  </a:r>
                  <a:endParaRPr lang="en-US" altLang="zh-CN" sz="1600" b="1" dirty="0">
                    <a:solidFill>
                      <a:srgbClr val="1C1C1C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endParaRPr>
                </a:p>
              </p:txBody>
            </p:sp>
          </p:grpSp>
          <p:sp>
            <p:nvSpPr>
              <p:cNvPr id="35" name="Rectangle 39"/>
              <p:cNvSpPr>
                <a:spLocks noChangeArrowheads="1"/>
              </p:cNvSpPr>
              <p:nvPr/>
            </p:nvSpPr>
            <p:spPr bwMode="auto">
              <a:xfrm>
                <a:off x="4602361" y="1955114"/>
                <a:ext cx="4332286" cy="391062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>
                  <a:buFont typeface="Wingdings" panose="05000000000000000000" pitchFamily="2" charset="2"/>
                  <a:buNone/>
                </a:pPr>
                <a:r>
                  <a:rPr lang="zh-CN" altLang="en-US" sz="1600" b="1" dirty="0">
                    <a:solidFill>
                      <a:srgbClr val="1C1C1C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 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汽车专业（群）建设新途径</a:t>
                </a:r>
                <a:endParaRPr lang="en-US" altLang="zh-CN" sz="1600" b="1" dirty="0">
                  <a:solidFill>
                    <a:srgbClr val="FF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endParaRPr>
              </a:p>
            </p:txBody>
          </p:sp>
          <p:sp>
            <p:nvSpPr>
              <p:cNvPr id="36" name="Line 10"/>
              <p:cNvSpPr>
                <a:spLocks noChangeShapeType="1"/>
              </p:cNvSpPr>
              <p:nvPr/>
            </p:nvSpPr>
            <p:spPr bwMode="gray">
              <a:xfrm flipV="1">
                <a:off x="2540885" y="4975075"/>
                <a:ext cx="1200710" cy="23582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</a:ln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Text Box 36"/>
            <p:cNvSpPr txBox="1">
              <a:spLocks noChangeArrowheads="1"/>
            </p:cNvSpPr>
            <p:nvPr/>
          </p:nvSpPr>
          <p:spPr bwMode="gray">
            <a:xfrm>
              <a:off x="8831066" y="5185648"/>
              <a:ext cx="2799271" cy="39106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1450" eaLnBrk="0" hangingPunct="0">
                <a:buFontTx/>
                <a:buChar char="•"/>
              </a:pPr>
              <a:r>
                <a:rPr lang="zh-CN" altLang="en-US" sz="1600" dirty="0">
                  <a:solidFill>
                    <a:srgbClr val="1C1C1C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 </a:t>
              </a:r>
              <a:r>
                <a:rPr lang="zh-CN" altLang="en-US" sz="1600" b="1" dirty="0">
                  <a:solidFill>
                    <a:srgbClr val="1C1C1C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提升信息技术应用能力</a:t>
              </a:r>
              <a:endParaRPr lang="en-US" altLang="zh-CN" sz="1600" b="1" dirty="0">
                <a:solidFill>
                  <a:srgbClr val="1C1C1C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957063" y="5225449"/>
              <a:ext cx="930332" cy="3910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indent="-171450" eaLnBrk="0" hangingPunct="0">
                <a:buFontTx/>
                <a:buChar char="•"/>
              </a:pPr>
              <a:r>
                <a:rPr lang="zh-CN" altLang="en-US" sz="1600" dirty="0">
                  <a:solidFill>
                    <a:srgbClr val="1C1C1C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 </a:t>
              </a:r>
              <a:r>
                <a:rPr lang="zh-CN" altLang="en-US" sz="1600" b="1" dirty="0">
                  <a:solidFill>
                    <a:srgbClr val="FF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手段</a:t>
              </a:r>
              <a:endParaRPr lang="en-US" altLang="zh-CN" sz="1600" b="1" dirty="0">
                <a:solidFill>
                  <a:srgbClr val="FF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</p:txBody>
        </p:sp>
        <p:sp>
          <p:nvSpPr>
            <p:cNvPr id="18" name="Line 7"/>
            <p:cNvSpPr>
              <a:spLocks noChangeShapeType="1"/>
            </p:cNvSpPr>
            <p:nvPr/>
          </p:nvSpPr>
          <p:spPr bwMode="gray">
            <a:xfrm>
              <a:off x="7956836" y="4236155"/>
              <a:ext cx="291131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Line 7"/>
            <p:cNvSpPr>
              <a:spLocks noChangeShapeType="1"/>
            </p:cNvSpPr>
            <p:nvPr/>
          </p:nvSpPr>
          <p:spPr bwMode="gray">
            <a:xfrm>
              <a:off x="9344032" y="6553028"/>
              <a:ext cx="244800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Line 7"/>
            <p:cNvSpPr>
              <a:spLocks noChangeShapeType="1"/>
            </p:cNvSpPr>
            <p:nvPr/>
          </p:nvSpPr>
          <p:spPr bwMode="gray">
            <a:xfrm>
              <a:off x="8564147" y="4896890"/>
              <a:ext cx="322788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Line 7"/>
            <p:cNvSpPr>
              <a:spLocks noChangeShapeType="1"/>
            </p:cNvSpPr>
            <p:nvPr/>
          </p:nvSpPr>
          <p:spPr bwMode="gray">
            <a:xfrm>
              <a:off x="8971903" y="5616950"/>
              <a:ext cx="234000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33885" y="784934"/>
            <a:ext cx="3334715" cy="55551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588" tIns="42794" rIns="85588" bIns="42794" anchor="ctr"/>
          <a:lstStyle/>
          <a:p>
            <a:pPr marL="0" lvl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（一）专业建设新目标</a:t>
            </a:r>
          </a:p>
        </p:txBody>
      </p:sp>
      <p:sp>
        <p:nvSpPr>
          <p:cNvPr id="14" name="矩形 13"/>
          <p:cNvSpPr/>
          <p:nvPr/>
        </p:nvSpPr>
        <p:spPr>
          <a:xfrm>
            <a:off x="552452" y="1696431"/>
            <a:ext cx="108195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 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紧密围绕区域经济发展与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汽车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产业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发展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，以立德树人为根本，以服务发展为宗旨、以促进就业为导向，以优化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专业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结构和打造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汽车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特色专业为核心，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对照特色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专业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（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群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）建设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内涵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要求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，构建</a:t>
            </a:r>
            <a:r>
              <a:rPr lang="zh-CN" altLang="en-US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产教融合</a:t>
            </a:r>
            <a:r>
              <a:rPr lang="zh-CN" altLang="zh-CN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、特色鲜明、整体水平高的</a:t>
            </a:r>
            <a:r>
              <a:rPr lang="zh-CN" altLang="en-US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汽车</a:t>
            </a:r>
            <a:r>
              <a:rPr lang="zh-CN" altLang="zh-CN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专业</a:t>
            </a:r>
            <a:r>
              <a:rPr lang="zh-CN" altLang="en-US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（群）</a:t>
            </a:r>
            <a:r>
              <a:rPr lang="zh-CN" altLang="zh-CN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，发挥</a:t>
            </a:r>
            <a:r>
              <a:rPr lang="zh-CN" altLang="en-US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职业院校</a:t>
            </a:r>
            <a:r>
              <a:rPr lang="zh-CN" altLang="zh-CN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专业建设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带动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当地产业发展的引领示范作用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</a:p>
        </p:txBody>
      </p:sp>
      <p:sp>
        <p:nvSpPr>
          <p:cNvPr id="63" name="Text Box 35"/>
          <p:cNvSpPr txBox="1">
            <a:spLocks noChangeArrowheads="1"/>
          </p:cNvSpPr>
          <p:nvPr/>
        </p:nvSpPr>
        <p:spPr bwMode="gray">
          <a:xfrm>
            <a:off x="6783677" y="3373844"/>
            <a:ext cx="3528530" cy="338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1450" eaLnBrk="0" hangingPunct="0">
              <a:buFontTx/>
              <a:buChar char="•"/>
            </a:pPr>
            <a:r>
              <a:rPr lang="zh-CN" altLang="en-US" sz="1200" dirty="0">
                <a:solidFill>
                  <a:srgbClr val="1C1C1C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</a:t>
            </a:r>
            <a:r>
              <a:rPr lang="zh-CN" altLang="en-US" sz="1600" b="1" dirty="0">
                <a:solidFill>
                  <a:srgbClr val="1C1C1C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产教融合协同共建汽车专业（群）</a:t>
            </a:r>
            <a:endParaRPr lang="en-US" altLang="zh-CN" sz="1600" b="1" dirty="0">
              <a:solidFill>
                <a:srgbClr val="1C1C1C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67" name="Line 7"/>
          <p:cNvSpPr>
            <a:spLocks noChangeShapeType="1"/>
          </p:cNvSpPr>
          <p:nvPr/>
        </p:nvSpPr>
        <p:spPr bwMode="gray">
          <a:xfrm>
            <a:off x="7105875" y="3712398"/>
            <a:ext cx="2594437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769762" y="5732184"/>
            <a:ext cx="89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171450" eaLnBrk="0" hangingPunct="0">
              <a:buFontTx/>
              <a:buChar char="•"/>
            </a:pPr>
            <a:r>
              <a:rPr lang="zh-CN" altLang="en-US" sz="1200" dirty="0">
                <a:solidFill>
                  <a:srgbClr val="1C1C1C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目标</a:t>
            </a:r>
            <a:endParaRPr lang="en-US" altLang="zh-CN" b="1" dirty="0">
              <a:solidFill>
                <a:srgbClr val="FF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69" name="Line 10"/>
          <p:cNvSpPr>
            <a:spLocks noChangeShapeType="1"/>
          </p:cNvSpPr>
          <p:nvPr/>
        </p:nvSpPr>
        <p:spPr bwMode="gray">
          <a:xfrm flipV="1">
            <a:off x="1823624" y="6108406"/>
            <a:ext cx="1070023" cy="20416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13980" y="1373501"/>
            <a:ext cx="4821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1. 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探索产教融合协同共建专业的新途径</a:t>
            </a:r>
          </a:p>
        </p:txBody>
      </p:sp>
      <p:sp>
        <p:nvSpPr>
          <p:cNvPr id="71" name="文本占位符 2"/>
          <p:cNvSpPr txBox="1"/>
          <p:nvPr/>
        </p:nvSpPr>
        <p:spPr>
          <a:xfrm>
            <a:off x="8645236" y="174625"/>
            <a:ext cx="3232580" cy="478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</a:t>
            </a:r>
            <a:r>
              <a:rPr lang="zh-CN" altLang="en-US" b="1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二、</a:t>
            </a:r>
            <a:r>
              <a:rPr lang="zh-CN" altLang="en-US" sz="2400" b="1" dirty="0" smtClean="0">
                <a:solidFill>
                  <a:prstClr val="black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建设</a:t>
            </a:r>
            <a:r>
              <a:rPr lang="zh-CN" altLang="en-US" sz="2400" b="1" dirty="0">
                <a:solidFill>
                  <a:prstClr val="black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目标思路</a:t>
            </a:r>
          </a:p>
        </p:txBody>
      </p:sp>
      <p:sp>
        <p:nvSpPr>
          <p:cNvPr id="73" name="Text Box 30"/>
          <p:cNvSpPr txBox="1">
            <a:spLocks noChangeArrowheads="1"/>
          </p:cNvSpPr>
          <p:nvPr/>
        </p:nvSpPr>
        <p:spPr bwMode="gray">
          <a:xfrm>
            <a:off x="1757887" y="4454368"/>
            <a:ext cx="832279" cy="338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1450" eaLnBrk="0" hangingPunct="0">
              <a:buFontTx/>
              <a:buChar char="•"/>
            </a:pPr>
            <a:r>
              <a:rPr lang="zh-CN" altLang="en-US" sz="1600" dirty="0">
                <a:solidFill>
                  <a:srgbClr val="1C1C1C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</a:t>
            </a:r>
            <a:r>
              <a:rPr lang="zh-CN" altLang="en-US" sz="1600" b="1" dirty="0">
                <a:solidFill>
                  <a:srgbClr val="FF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支撑</a:t>
            </a:r>
            <a:endParaRPr lang="en-US" altLang="zh-CN" sz="1600" b="1" dirty="0">
              <a:solidFill>
                <a:srgbClr val="FF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占位符 20"/>
          <p:cNvSpPr txBox="1"/>
          <p:nvPr/>
        </p:nvSpPr>
        <p:spPr>
          <a:xfrm>
            <a:off x="7954566" y="146715"/>
            <a:ext cx="3524944" cy="485675"/>
          </a:xfrm>
          <a:prstGeom prst="rect">
            <a:avLst/>
          </a:prstGeom>
        </p:spPr>
        <p:txBody>
          <a:bodyPr lIns="85588" tIns="42794" rIns="85588" bIns="42794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80" b="1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7508" y="858781"/>
            <a:ext cx="686196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2. 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建成国家</a:t>
            </a:r>
            <a:r>
              <a:rPr lang="en-US" altLang="zh-CN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/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省级一流的、具有差异化特色的汽车品牌专业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1328618" y="2712310"/>
            <a:ext cx="8730392" cy="2813838"/>
            <a:chOff x="1192921" y="3321846"/>
            <a:chExt cx="9841412" cy="3419475"/>
          </a:xfrm>
        </p:grpSpPr>
        <p:sp>
          <p:nvSpPr>
            <p:cNvPr id="40" name="Arc 8"/>
            <p:cNvSpPr/>
            <p:nvPr/>
          </p:nvSpPr>
          <p:spPr bwMode="black">
            <a:xfrm rot="10419033">
              <a:off x="4581320" y="4855371"/>
              <a:ext cx="1670050" cy="1885950"/>
            </a:xfrm>
            <a:custGeom>
              <a:avLst/>
              <a:gdLst>
                <a:gd name="T0" fmla="*/ 2147483647 w 21600"/>
                <a:gd name="T1" fmla="*/ 0 h 24319"/>
                <a:gd name="T2" fmla="*/ 2147483647 w 21600"/>
                <a:gd name="T3" fmla="*/ 2147483647 h 24319"/>
                <a:gd name="T4" fmla="*/ 0 w 21600"/>
                <a:gd name="T5" fmla="*/ 2147483647 h 2431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4319"/>
                <a:gd name="T11" fmla="*/ 21600 w 21600"/>
                <a:gd name="T12" fmla="*/ 24319 h 243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4319" fill="none" extrusionOk="0">
                  <a:moveTo>
                    <a:pt x="2373" y="-1"/>
                  </a:moveTo>
                  <a:cubicBezTo>
                    <a:pt x="13317" y="1209"/>
                    <a:pt x="21600" y="10458"/>
                    <a:pt x="21600" y="21469"/>
                  </a:cubicBezTo>
                  <a:cubicBezTo>
                    <a:pt x="21600" y="22422"/>
                    <a:pt x="21536" y="23374"/>
                    <a:pt x="21411" y="24319"/>
                  </a:cubicBezTo>
                </a:path>
                <a:path w="21600" h="24319" stroke="0" extrusionOk="0">
                  <a:moveTo>
                    <a:pt x="2373" y="-1"/>
                  </a:moveTo>
                  <a:cubicBezTo>
                    <a:pt x="13317" y="1209"/>
                    <a:pt x="21600" y="10458"/>
                    <a:pt x="21600" y="21469"/>
                  </a:cubicBezTo>
                  <a:cubicBezTo>
                    <a:pt x="21600" y="22422"/>
                    <a:pt x="21536" y="23374"/>
                    <a:pt x="21411" y="24319"/>
                  </a:cubicBezTo>
                  <a:lnTo>
                    <a:pt x="0" y="21469"/>
                  </a:lnTo>
                  <a:lnTo>
                    <a:pt x="2373" y="-1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10800000"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41" name="Oval 3"/>
            <p:cNvSpPr>
              <a:spLocks noChangeArrowheads="1"/>
            </p:cNvSpPr>
            <p:nvPr/>
          </p:nvSpPr>
          <p:spPr bwMode="gray">
            <a:xfrm>
              <a:off x="4494008" y="3321846"/>
              <a:ext cx="3332162" cy="3322638"/>
            </a:xfrm>
            <a:prstGeom prst="ellipse">
              <a:avLst/>
            </a:prstGeom>
            <a:gradFill rotWithShape="1">
              <a:gsLst>
                <a:gs pos="0">
                  <a:sysClr val="window" lastClr="FFFFFF">
                    <a:gamma/>
                    <a:shade val="0"/>
                    <a:invGamma/>
                    <a:alpha val="27000"/>
                  </a:sysClr>
                </a:gs>
                <a:gs pos="50000">
                  <a:sysClr val="window" lastClr="FFFFFF">
                    <a:alpha val="0"/>
                  </a:sysClr>
                </a:gs>
                <a:gs pos="100000">
                  <a:sysClr val="window" lastClr="FFFFFF">
                    <a:gamma/>
                    <a:shade val="0"/>
                    <a:invGamma/>
                    <a:alpha val="27000"/>
                  </a:sys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42" name="Arc 5"/>
            <p:cNvSpPr/>
            <p:nvPr/>
          </p:nvSpPr>
          <p:spPr bwMode="black">
            <a:xfrm>
              <a:off x="6172734" y="3324919"/>
              <a:ext cx="1665288" cy="1674813"/>
            </a:xfrm>
            <a:custGeom>
              <a:avLst/>
              <a:gdLst>
                <a:gd name="T0" fmla="*/ 0 w 21597"/>
                <a:gd name="T1" fmla="*/ 0 h 21600"/>
                <a:gd name="T2" fmla="*/ 2147483647 w 21597"/>
                <a:gd name="T3" fmla="*/ 2147483647 h 21600"/>
                <a:gd name="T4" fmla="*/ 0 w 21597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597"/>
                <a:gd name="T10" fmla="*/ 0 h 21600"/>
                <a:gd name="T11" fmla="*/ 21597 w 21597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97" h="21600" fill="none" extrusionOk="0">
                  <a:moveTo>
                    <a:pt x="-1" y="0"/>
                  </a:moveTo>
                  <a:cubicBezTo>
                    <a:pt x="11791" y="0"/>
                    <a:pt x="21403" y="9456"/>
                    <a:pt x="21597" y="21245"/>
                  </a:cubicBezTo>
                </a:path>
                <a:path w="21597" h="21600" stroke="0" extrusionOk="0">
                  <a:moveTo>
                    <a:pt x="-1" y="0"/>
                  </a:moveTo>
                  <a:cubicBezTo>
                    <a:pt x="11791" y="0"/>
                    <a:pt x="21403" y="9456"/>
                    <a:pt x="21597" y="21245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  <a:alpha val="5882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44" name="Arc 6"/>
            <p:cNvSpPr/>
            <p:nvPr/>
          </p:nvSpPr>
          <p:spPr bwMode="gray">
            <a:xfrm rot="5400000">
              <a:off x="6149999" y="4974205"/>
              <a:ext cx="1676130" cy="1648011"/>
            </a:xfrm>
            <a:custGeom>
              <a:avLst/>
              <a:gdLst>
                <a:gd name="T0" fmla="*/ 0 w 22011"/>
                <a:gd name="T1" fmla="*/ 2147483647 h 21670"/>
                <a:gd name="T2" fmla="*/ 2147483647 w 22011"/>
                <a:gd name="T3" fmla="*/ 2147483647 h 21670"/>
                <a:gd name="T4" fmla="*/ 2147483647 w 22011"/>
                <a:gd name="T5" fmla="*/ 2147483647 h 21670"/>
                <a:gd name="T6" fmla="*/ 0 60000 65536"/>
                <a:gd name="T7" fmla="*/ 0 60000 65536"/>
                <a:gd name="T8" fmla="*/ 0 60000 65536"/>
                <a:gd name="T9" fmla="*/ 0 w 22011"/>
                <a:gd name="T10" fmla="*/ 0 h 21670"/>
                <a:gd name="T11" fmla="*/ 22011 w 22011"/>
                <a:gd name="T12" fmla="*/ 21670 h 2167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011" h="21670" fill="none" extrusionOk="0">
                  <a:moveTo>
                    <a:pt x="-1" y="3"/>
                  </a:moveTo>
                  <a:cubicBezTo>
                    <a:pt x="136" y="1"/>
                    <a:pt x="273" y="-1"/>
                    <a:pt x="411" y="0"/>
                  </a:cubicBezTo>
                  <a:cubicBezTo>
                    <a:pt x="12340" y="0"/>
                    <a:pt x="22011" y="9670"/>
                    <a:pt x="22011" y="21600"/>
                  </a:cubicBezTo>
                  <a:cubicBezTo>
                    <a:pt x="22011" y="21623"/>
                    <a:pt x="22010" y="21646"/>
                    <a:pt x="22010" y="21669"/>
                  </a:cubicBezTo>
                </a:path>
                <a:path w="22011" h="21670" stroke="0" extrusionOk="0">
                  <a:moveTo>
                    <a:pt x="-1" y="3"/>
                  </a:moveTo>
                  <a:cubicBezTo>
                    <a:pt x="136" y="1"/>
                    <a:pt x="273" y="-1"/>
                    <a:pt x="411" y="0"/>
                  </a:cubicBezTo>
                  <a:cubicBezTo>
                    <a:pt x="12340" y="0"/>
                    <a:pt x="22011" y="9670"/>
                    <a:pt x="22011" y="21600"/>
                  </a:cubicBezTo>
                  <a:cubicBezTo>
                    <a:pt x="22011" y="21623"/>
                    <a:pt x="22010" y="21646"/>
                    <a:pt x="22010" y="21669"/>
                  </a:cubicBezTo>
                  <a:lnTo>
                    <a:pt x="411" y="21600"/>
                  </a:lnTo>
                  <a:close/>
                </a:path>
              </a:pathLst>
            </a:custGeom>
            <a:solidFill>
              <a:srgbClr val="F79646">
                <a:lumMod val="40000"/>
                <a:lumOff val="60000"/>
              </a:srgb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none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45" name="Arc 7"/>
            <p:cNvSpPr/>
            <p:nvPr/>
          </p:nvSpPr>
          <p:spPr bwMode="gray">
            <a:xfrm rot="5400000" flipH="1" flipV="1">
              <a:off x="4504805" y="3323258"/>
              <a:ext cx="1648621" cy="1658033"/>
            </a:xfrm>
            <a:custGeom>
              <a:avLst/>
              <a:gdLst>
                <a:gd name="T0" fmla="*/ 2147483647 w 21600"/>
                <a:gd name="T1" fmla="*/ 0 h 21787"/>
                <a:gd name="T2" fmla="*/ 2147483647 w 21600"/>
                <a:gd name="T3" fmla="*/ 2147483647 h 21787"/>
                <a:gd name="T4" fmla="*/ 0 w 21600"/>
                <a:gd name="T5" fmla="*/ 2147483647 h 21787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787"/>
                <a:gd name="T11" fmla="*/ 21600 w 21600"/>
                <a:gd name="T12" fmla="*/ 21787 h 217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787" fill="none" extrusionOk="0">
                  <a:moveTo>
                    <a:pt x="425" y="0"/>
                  </a:moveTo>
                  <a:cubicBezTo>
                    <a:pt x="12187" y="232"/>
                    <a:pt x="21600" y="9832"/>
                    <a:pt x="21600" y="21596"/>
                  </a:cubicBezTo>
                  <a:cubicBezTo>
                    <a:pt x="21600" y="21659"/>
                    <a:pt x="21599" y="21723"/>
                    <a:pt x="21599" y="21787"/>
                  </a:cubicBezTo>
                </a:path>
                <a:path w="21600" h="21787" stroke="0" extrusionOk="0">
                  <a:moveTo>
                    <a:pt x="425" y="0"/>
                  </a:moveTo>
                  <a:cubicBezTo>
                    <a:pt x="12187" y="232"/>
                    <a:pt x="21600" y="9832"/>
                    <a:pt x="21600" y="21596"/>
                  </a:cubicBezTo>
                  <a:cubicBezTo>
                    <a:pt x="21600" y="21659"/>
                    <a:pt x="21599" y="21723"/>
                    <a:pt x="21599" y="21787"/>
                  </a:cubicBezTo>
                  <a:lnTo>
                    <a:pt x="0" y="21596"/>
                  </a:lnTo>
                  <a:close/>
                </a:path>
              </a:pathLst>
            </a:custGeom>
            <a:solidFill>
              <a:srgbClr val="4BACC6">
                <a:lumMod val="75000"/>
              </a:srgb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none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48" name="WordArt 9"/>
            <p:cNvSpPr>
              <a:spLocks noChangeArrowheads="1" noChangeShapeType="1" noTextEdit="1"/>
            </p:cNvSpPr>
            <p:nvPr/>
          </p:nvSpPr>
          <p:spPr bwMode="gray">
            <a:xfrm rot="18977292">
              <a:off x="4878183" y="3940971"/>
              <a:ext cx="1679575" cy="1235075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spcFirstLastPara="1" wrap="none" fromWordArt="1">
              <a:prstTxWarp prst="textArchUp">
                <a:avLst>
                  <a:gd name="adj" fmla="val 12201100"/>
                </a:avLst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   </a:t>
              </a:r>
              <a:r>
                <a:rPr lang="zh-CN" altLang="en-US" sz="1600" kern="10" dirty="0">
                  <a:solidFill>
                    <a:sysClr val="windowText" lastClr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汽车</a:t>
              </a:r>
              <a:r>
                <a:rPr kumimoji="0" lang="zh-CN" altLang="en-US" sz="1600" b="0" i="0" u="none" strike="noStrike" kern="1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专业</a:t>
              </a:r>
              <a:r>
                <a:rPr kumimoji="0" lang="en-US" altLang="zh-CN" sz="1600" b="0" i="0" u="none" strike="noStrike" kern="1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   </a:t>
              </a:r>
              <a:endParaRPr kumimoji="0" lang="zh-CN" altLang="en-US" sz="1600" b="0" i="0" u="none" strike="noStrike" kern="1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</p:txBody>
        </p:sp>
        <p:sp>
          <p:nvSpPr>
            <p:cNvPr id="51" name="WordArt 10"/>
            <p:cNvSpPr>
              <a:spLocks noChangeArrowheads="1" noChangeShapeType="1" noTextEdit="1"/>
            </p:cNvSpPr>
            <p:nvPr/>
          </p:nvSpPr>
          <p:spPr bwMode="gray">
            <a:xfrm rot="2686923">
              <a:off x="5838620" y="3961609"/>
              <a:ext cx="1676400" cy="1235075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spcFirstLastPara="1" wrap="none" fromWordArt="1">
              <a:prstTxWarp prst="textArchUp">
                <a:avLst>
                  <a:gd name="adj" fmla="val 12203468"/>
                </a:avLst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 非核心专业</a:t>
              </a:r>
              <a:r>
                <a:rPr kumimoji="0" lang="en-US" altLang="zh-CN" sz="1600" b="0" i="0" u="none" strike="noStrike" kern="1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1  </a:t>
              </a:r>
              <a:endParaRPr kumimoji="0" lang="zh-CN" altLang="en-US" sz="1600" b="0" i="0" u="none" strike="noStrike" kern="1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</p:txBody>
        </p:sp>
        <p:sp>
          <p:nvSpPr>
            <p:cNvPr id="52" name="WordArt 11"/>
            <p:cNvSpPr>
              <a:spLocks noChangeArrowheads="1" noChangeShapeType="1" noTextEdit="1"/>
            </p:cNvSpPr>
            <p:nvPr/>
          </p:nvSpPr>
          <p:spPr bwMode="gray">
            <a:xfrm rot="19084014">
              <a:off x="6023670" y="5352553"/>
              <a:ext cx="1817688" cy="62230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spcFirstLastPara="1" wrap="none" fromWordArt="1">
              <a:prstTxWarp prst="textArchDown">
                <a:avLst>
                  <a:gd name="adj" fmla="val 438691"/>
                </a:avLst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  非核心专业</a:t>
              </a:r>
              <a:r>
                <a:rPr kumimoji="0" lang="en-US" altLang="zh-CN" sz="1600" b="0" i="0" u="none" strike="noStrike" kern="1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2   </a:t>
              </a:r>
              <a:endParaRPr kumimoji="0" lang="zh-CN" altLang="en-US" sz="1600" b="0" i="0" u="none" strike="noStrike" kern="1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</p:txBody>
        </p:sp>
        <p:grpSp>
          <p:nvGrpSpPr>
            <p:cNvPr id="53" name="Group 12"/>
            <p:cNvGrpSpPr/>
            <p:nvPr/>
          </p:nvGrpSpPr>
          <p:grpSpPr bwMode="auto">
            <a:xfrm>
              <a:off x="5267120" y="4085434"/>
              <a:ext cx="1792288" cy="1754187"/>
              <a:chOff x="2457" y="2000"/>
              <a:chExt cx="901" cy="888"/>
            </a:xfrm>
          </p:grpSpPr>
          <p:pic>
            <p:nvPicPr>
              <p:cNvPr id="64" name="Picture 13" descr="circuler_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ltGray">
              <a:xfrm>
                <a:off x="2457" y="2000"/>
                <a:ext cx="901" cy="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5" name="Oval 14"/>
              <p:cNvSpPr>
                <a:spLocks noChangeArrowheads="1"/>
              </p:cNvSpPr>
              <p:nvPr/>
            </p:nvSpPr>
            <p:spPr bwMode="ltGray">
              <a:xfrm>
                <a:off x="2457" y="2000"/>
                <a:ext cx="895" cy="888"/>
              </a:xfrm>
              <a:prstGeom prst="ellipse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  <a:ln w="9525" algn="ctr">
                <a:noFill/>
                <a:round/>
              </a:ln>
              <a:effectLst/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grpSp>
            <p:nvGrpSpPr>
              <p:cNvPr id="66" name="Group 16"/>
              <p:cNvGrpSpPr/>
              <p:nvPr/>
            </p:nvGrpSpPr>
            <p:grpSpPr bwMode="auto">
              <a:xfrm rot="-1297425" flipH="1" flipV="1">
                <a:off x="2522" y="2691"/>
                <a:ext cx="782" cy="181"/>
                <a:chOff x="2529" y="1060"/>
                <a:chExt cx="893" cy="236"/>
              </a:xfrm>
            </p:grpSpPr>
            <p:grpSp>
              <p:nvGrpSpPr>
                <p:cNvPr id="67" name="Group 17"/>
                <p:cNvGrpSpPr/>
                <p:nvPr/>
              </p:nvGrpSpPr>
              <p:grpSpPr bwMode="auto">
                <a:xfrm>
                  <a:off x="2529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74" name="AutoShape 18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思源宋体 CN" panose="02020400000000000000" charset="-122"/>
                      <a:ea typeface="思源宋体 CN" panose="02020400000000000000" charset="-122"/>
                    </a:endParaRPr>
                  </a:p>
                </p:txBody>
              </p:sp>
              <p:sp>
                <p:nvSpPr>
                  <p:cNvPr id="75" name="AutoShape 19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思源宋体 CN" panose="02020400000000000000" charset="-122"/>
                      <a:ea typeface="思源宋体 CN" panose="02020400000000000000" charset="-122"/>
                    </a:endParaRPr>
                  </a:p>
                </p:txBody>
              </p:sp>
              <p:sp>
                <p:nvSpPr>
                  <p:cNvPr id="79" name="AutoShape 20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思源宋体 CN" panose="02020400000000000000" charset="-122"/>
                      <a:ea typeface="思源宋体 CN" panose="02020400000000000000" charset="-122"/>
                    </a:endParaRPr>
                  </a:p>
                </p:txBody>
              </p:sp>
              <p:sp>
                <p:nvSpPr>
                  <p:cNvPr id="80" name="AutoShape 21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思源宋体 CN" panose="02020400000000000000" charset="-122"/>
                      <a:ea typeface="思源宋体 CN" panose="02020400000000000000" charset="-122"/>
                    </a:endParaRPr>
                  </a:p>
                </p:txBody>
              </p:sp>
            </p:grpSp>
            <p:grpSp>
              <p:nvGrpSpPr>
                <p:cNvPr id="68" name="Group 22"/>
                <p:cNvGrpSpPr/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70" name="AutoShape 23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思源宋体 CN" panose="02020400000000000000" charset="-122"/>
                      <a:ea typeface="思源宋体 CN" panose="02020400000000000000" charset="-122"/>
                    </a:endParaRPr>
                  </a:p>
                </p:txBody>
              </p:sp>
              <p:sp>
                <p:nvSpPr>
                  <p:cNvPr id="71" name="AutoShape 24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思源宋体 CN" panose="02020400000000000000" charset="-122"/>
                      <a:ea typeface="思源宋体 CN" panose="02020400000000000000" charset="-122"/>
                    </a:endParaRPr>
                  </a:p>
                </p:txBody>
              </p:sp>
              <p:sp>
                <p:nvSpPr>
                  <p:cNvPr id="72" name="AutoShape 25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思源宋体 CN" panose="02020400000000000000" charset="-122"/>
                      <a:ea typeface="思源宋体 CN" panose="02020400000000000000" charset="-122"/>
                    </a:endParaRPr>
                  </a:p>
                </p:txBody>
              </p:sp>
              <p:sp>
                <p:nvSpPr>
                  <p:cNvPr id="73" name="AutoShape 26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思源宋体 CN" panose="02020400000000000000" charset="-122"/>
                      <a:ea typeface="思源宋体 CN" panose="02020400000000000000" charset="-122"/>
                    </a:endParaRPr>
                  </a:p>
                </p:txBody>
              </p:sp>
            </p:grpSp>
          </p:grpSp>
        </p:grpSp>
        <p:sp>
          <p:nvSpPr>
            <p:cNvPr id="57" name="Rectangle 27"/>
            <p:cNvSpPr>
              <a:spLocks noChangeArrowheads="1"/>
            </p:cNvSpPr>
            <p:nvPr/>
          </p:nvSpPr>
          <p:spPr bwMode="gray">
            <a:xfrm>
              <a:off x="5589799" y="4628786"/>
              <a:ext cx="1140577" cy="710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BACC6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宋体 CN" panose="02020400000000000000" charset="-122"/>
                  <a:ea typeface="思源宋体 CN" panose="02020400000000000000" charset="-122"/>
                </a:rPr>
                <a:t>汽车特色</a:t>
              </a:r>
              <a:endPara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BACC6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宋体 CN" panose="02020400000000000000" charset="-122"/>
                  <a:ea typeface="思源宋体 CN" panose="02020400000000000000" charset="-122"/>
                </a:rPr>
                <a:t>专业群</a:t>
              </a:r>
              <a:endPara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58" name="AutoShape 28"/>
            <p:cNvSpPr/>
            <p:nvPr/>
          </p:nvSpPr>
          <p:spPr bwMode="auto">
            <a:xfrm>
              <a:off x="8669427" y="3456770"/>
              <a:ext cx="2364906" cy="288024"/>
            </a:xfrm>
            <a:prstGeom prst="accentCallout2">
              <a:avLst>
                <a:gd name="adj1" fmla="val 13634"/>
                <a:gd name="adj2" fmla="val -3227"/>
                <a:gd name="adj3" fmla="val 13888"/>
                <a:gd name="adj4" fmla="val -43597"/>
                <a:gd name="adj5" fmla="val 128192"/>
                <a:gd name="adj6" fmla="val -68701"/>
              </a:avLst>
            </a:prstGeom>
            <a:noFill/>
            <a:ln w="9525">
              <a:solidFill>
                <a:srgbClr val="1F497D"/>
              </a:solidFill>
              <a:miter lim="800000"/>
              <a:headEnd type="triangl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</a:rPr>
                <a:t>校重点建设专业</a:t>
              </a:r>
            </a:p>
          </p:txBody>
        </p:sp>
        <p:sp>
          <p:nvSpPr>
            <p:cNvPr id="59" name="AutoShape 29"/>
            <p:cNvSpPr/>
            <p:nvPr/>
          </p:nvSpPr>
          <p:spPr bwMode="auto">
            <a:xfrm>
              <a:off x="8020584" y="6267453"/>
              <a:ext cx="1662113" cy="235069"/>
            </a:xfrm>
            <a:prstGeom prst="accentCallout2">
              <a:avLst>
                <a:gd name="adj1" fmla="val 13634"/>
                <a:gd name="adj2" fmla="val -3227"/>
                <a:gd name="adj3" fmla="val 13634"/>
                <a:gd name="adj4" fmla="val -18616"/>
                <a:gd name="adj5" fmla="val -134198"/>
                <a:gd name="adj6" fmla="val -40383"/>
              </a:avLst>
            </a:prstGeom>
            <a:noFill/>
            <a:ln w="9525">
              <a:solidFill>
                <a:srgbClr val="1F497D"/>
              </a:solidFill>
              <a:miter lim="800000"/>
              <a:headEnd type="triangl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</a:rPr>
                <a:t>省品牌专业</a:t>
              </a:r>
            </a:p>
          </p:txBody>
        </p:sp>
        <p:sp>
          <p:nvSpPr>
            <p:cNvPr id="60" name="AutoShape 30"/>
            <p:cNvSpPr/>
            <p:nvPr/>
          </p:nvSpPr>
          <p:spPr bwMode="auto">
            <a:xfrm flipH="1">
              <a:off x="1192921" y="3973071"/>
              <a:ext cx="2621656" cy="258999"/>
            </a:xfrm>
            <a:prstGeom prst="accentCallout2">
              <a:avLst>
                <a:gd name="adj1" fmla="val 24208"/>
                <a:gd name="adj2" fmla="val -2185"/>
                <a:gd name="adj3" fmla="val 19670"/>
                <a:gd name="adj4" fmla="val -18819"/>
                <a:gd name="adj5" fmla="val 86706"/>
                <a:gd name="adj6" fmla="val -31034"/>
              </a:avLst>
            </a:prstGeom>
            <a:noFill/>
            <a:ln w="9525">
              <a:solidFill>
                <a:srgbClr val="1F497D"/>
              </a:solidFill>
              <a:miter lim="800000"/>
              <a:headEnd type="triangl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国家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/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省一流专业</a:t>
              </a:r>
              <a:endPara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</p:txBody>
        </p:sp>
        <p:sp>
          <p:nvSpPr>
            <p:cNvPr id="61" name="AutoShape 31"/>
            <p:cNvSpPr/>
            <p:nvPr/>
          </p:nvSpPr>
          <p:spPr bwMode="auto">
            <a:xfrm>
              <a:off x="2632396" y="6384989"/>
              <a:ext cx="1712014" cy="284897"/>
            </a:xfrm>
            <a:prstGeom prst="accentCallout2">
              <a:avLst>
                <a:gd name="adj1" fmla="val 14231"/>
                <a:gd name="adj2" fmla="val 103227"/>
                <a:gd name="adj3" fmla="val 14231"/>
                <a:gd name="adj4" fmla="val 118750"/>
                <a:gd name="adj5" fmla="val -192284"/>
                <a:gd name="adj6" fmla="val 148750"/>
              </a:avLst>
            </a:prstGeom>
            <a:noFill/>
            <a:ln w="9525">
              <a:solidFill>
                <a:srgbClr val="1F497D"/>
              </a:solidFill>
              <a:miter lim="800000"/>
              <a:headEnd type="triangl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</a:rPr>
                <a:t>省特色专业</a:t>
              </a:r>
            </a:p>
          </p:txBody>
        </p:sp>
        <p:sp>
          <p:nvSpPr>
            <p:cNvPr id="62" name="WordArt 32"/>
            <p:cNvSpPr>
              <a:spLocks noChangeArrowheads="1" noChangeShapeType="1" noTextEdit="1"/>
            </p:cNvSpPr>
            <p:nvPr/>
          </p:nvSpPr>
          <p:spPr bwMode="gray">
            <a:xfrm rot="2760178">
              <a:off x="4755945" y="5325272"/>
              <a:ext cx="1550987" cy="620712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spcFirstLastPara="1" wrap="none" fromWordArt="1">
              <a:prstTxWarp prst="textArchDown">
                <a:avLst>
                  <a:gd name="adj" fmla="val 436180"/>
                </a:avLst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 非核心专业</a:t>
              </a:r>
              <a:r>
                <a:rPr kumimoji="0" lang="en-US" altLang="zh-CN" sz="1600" b="0" i="0" u="none" strike="noStrike" kern="1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3  </a:t>
              </a:r>
              <a:endParaRPr kumimoji="0" lang="zh-CN" altLang="en-US" sz="1600" b="0" i="0" u="none" strike="noStrike" kern="1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661796" y="1408345"/>
            <a:ext cx="10761269" cy="791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 通过汽车特色专业建设，发挥其引领和核心作用，以明显的示范作用辐射和带动其他专业的持续发展，从而保证学校专业建设的总体质量。</a:t>
            </a: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下箭头 42"/>
          <p:cNvSpPr/>
          <p:nvPr/>
        </p:nvSpPr>
        <p:spPr>
          <a:xfrm rot="10800000">
            <a:off x="6056690" y="3160190"/>
            <a:ext cx="333470" cy="36992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0" dirty="0"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4712" y="2456982"/>
            <a:ext cx="8857426" cy="474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2640"/>
              </a:lnSpc>
            </a:pPr>
            <a:r>
              <a:rPr lang="zh-CN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探索产教融合协同育人新模式，打造</a:t>
            </a:r>
            <a:r>
              <a:rPr lang="zh-CN" altLang="en-US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汽车</a:t>
            </a:r>
            <a:r>
              <a:rPr lang="zh-CN" altLang="zh-CN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专业</a:t>
            </a:r>
            <a:r>
              <a:rPr lang="zh-CN" altLang="en-US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（群）特色</a:t>
            </a:r>
            <a:r>
              <a:rPr lang="zh-CN" altLang="zh-CN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品牌</a:t>
            </a:r>
            <a:endParaRPr lang="zh-CN" b="1" dirty="0">
              <a:solidFill>
                <a:schemeClr val="bg1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5646" y="1512126"/>
            <a:ext cx="1027298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  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通过的搭建“横向多元化、纵向多层次”产教融合共建专业平台，</a:t>
            </a:r>
            <a:r>
              <a:rPr lang="zh-CN" altLang="en-US" sz="1600" b="1" dirty="0">
                <a:solidFill>
                  <a:srgbClr val="FF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按照</a:t>
            </a:r>
            <a:r>
              <a:rPr lang="en-US" altLang="zh-CN" sz="1600" b="1" dirty="0">
                <a:solidFill>
                  <a:srgbClr val="FF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1+6</a:t>
            </a:r>
            <a:r>
              <a:rPr lang="zh-CN" altLang="en-US" sz="1600" b="1" dirty="0">
                <a:solidFill>
                  <a:srgbClr val="FF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模式</a:t>
            </a:r>
            <a:r>
              <a:rPr lang="zh-CN" altLang="zh-CN" sz="1600" b="1" dirty="0">
                <a:solidFill>
                  <a:srgbClr val="FF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，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探索产教融合协同育人新模式，打造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汽车专业特色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品牌。</a:t>
            </a:r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794712" y="3745263"/>
            <a:ext cx="8857426" cy="887673"/>
            <a:chOff x="1896313" y="3767841"/>
            <a:chExt cx="8857426" cy="887673"/>
          </a:xfrm>
        </p:grpSpPr>
        <p:sp>
          <p:nvSpPr>
            <p:cNvPr id="14" name="圆角矩形 59"/>
            <p:cNvSpPr/>
            <p:nvPr/>
          </p:nvSpPr>
          <p:spPr>
            <a:xfrm>
              <a:off x="1896313" y="3809514"/>
              <a:ext cx="1377795" cy="8460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产教融合</a:t>
              </a:r>
              <a:endParaRPr lang="en-US" altLang="zh-CN" sz="14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课程体系</a:t>
              </a:r>
            </a:p>
          </p:txBody>
        </p:sp>
        <p:sp>
          <p:nvSpPr>
            <p:cNvPr id="15" name="圆角矩形 25"/>
            <p:cNvSpPr/>
            <p:nvPr/>
          </p:nvSpPr>
          <p:spPr>
            <a:xfrm>
              <a:off x="3445066" y="3801006"/>
              <a:ext cx="1371600" cy="8460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新科技赋能</a:t>
              </a:r>
              <a:endParaRPr lang="en-US" altLang="zh-CN" sz="14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实训体系</a:t>
              </a:r>
            </a:p>
          </p:txBody>
        </p:sp>
        <p:sp>
          <p:nvSpPr>
            <p:cNvPr id="17" name="圆角矩形 26"/>
            <p:cNvSpPr/>
            <p:nvPr/>
          </p:nvSpPr>
          <p:spPr>
            <a:xfrm>
              <a:off x="4987624" y="3795872"/>
              <a:ext cx="1303835" cy="8460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互联网</a:t>
              </a:r>
              <a:r>
                <a:rPr lang="en-US" altLang="zh-CN" sz="1400" b="1" dirty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+</a:t>
              </a:r>
              <a:r>
                <a:rPr lang="zh-CN" altLang="en-US" sz="1400" b="1" dirty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赛名师智慧课堂（双师型）</a:t>
              </a:r>
            </a:p>
          </p:txBody>
        </p:sp>
        <p:sp>
          <p:nvSpPr>
            <p:cNvPr id="18" name="圆角矩形 27"/>
            <p:cNvSpPr/>
            <p:nvPr/>
          </p:nvSpPr>
          <p:spPr>
            <a:xfrm>
              <a:off x="6462417" y="3767841"/>
              <a:ext cx="1329365" cy="8460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1+X</a:t>
              </a:r>
              <a:r>
                <a:rPr lang="zh-CN" altLang="en-US" sz="1400" b="1" dirty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证书</a:t>
              </a:r>
              <a:endParaRPr lang="en-US" altLang="zh-CN" sz="14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（培训中心）</a:t>
              </a:r>
            </a:p>
          </p:txBody>
        </p:sp>
        <p:sp>
          <p:nvSpPr>
            <p:cNvPr id="19" name="圆角矩形 28"/>
            <p:cNvSpPr/>
            <p:nvPr/>
          </p:nvSpPr>
          <p:spPr>
            <a:xfrm>
              <a:off x="7962740" y="3775212"/>
              <a:ext cx="1310021" cy="8460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学生实习</a:t>
              </a:r>
            </a:p>
          </p:txBody>
        </p:sp>
        <p:sp>
          <p:nvSpPr>
            <p:cNvPr id="20" name="圆角矩形 45"/>
            <p:cNvSpPr/>
            <p:nvPr/>
          </p:nvSpPr>
          <p:spPr>
            <a:xfrm>
              <a:off x="9443718" y="3767841"/>
              <a:ext cx="1310021" cy="8460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就业服务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1794712" y="5403046"/>
            <a:ext cx="8857426" cy="474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2640"/>
              </a:lnSpc>
            </a:pPr>
            <a:r>
              <a:rPr lang="zh-CN" altLang="en-US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顶层设计：基于产教融合的人才培养模式</a:t>
            </a:r>
          </a:p>
        </p:txBody>
      </p:sp>
      <p:sp>
        <p:nvSpPr>
          <p:cNvPr id="26" name="下箭头 42"/>
          <p:cNvSpPr/>
          <p:nvPr/>
        </p:nvSpPr>
        <p:spPr>
          <a:xfrm rot="10800000">
            <a:off x="6056690" y="4816683"/>
            <a:ext cx="333470" cy="36992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0" dirty="0"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21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8372" y="758668"/>
            <a:ext cx="3672563" cy="55551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588" tIns="42794" rIns="85588" bIns="42794" anchor="ctr"/>
          <a:lstStyle/>
          <a:p>
            <a:pPr marL="0" lvl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2400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（二）专业建设新思路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4"/>
          <p:cNvSpPr txBox="1"/>
          <p:nvPr/>
        </p:nvSpPr>
        <p:spPr>
          <a:xfrm>
            <a:off x="203721" y="781491"/>
            <a:ext cx="3630851" cy="584654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588" tIns="42794" rIns="85588" bIns="42794" anchor="ctr"/>
          <a:lstStyle>
            <a:defPPr>
              <a:defRPr lang="zh-CN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lvl="1" defTabSz="746125">
              <a:spcBef>
                <a:spcPct val="0"/>
              </a:spcBef>
              <a:spcAft>
                <a:spcPts val="600"/>
              </a:spcAft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r>
              <a:rPr lang="zh-CN" altLang="en-US" sz="24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+mn-cs"/>
              </a:rPr>
              <a:t>（一）产教融合课程体系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1296561" y="3533102"/>
            <a:ext cx="1934366" cy="977378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产教融合</a:t>
            </a:r>
            <a:endParaRPr lang="en-US" altLang="zh-CN" b="1" dirty="0" smtClean="0">
              <a:solidFill>
                <a:schemeClr val="bg1"/>
              </a:solidFill>
              <a:latin typeface="思源宋体 CN" panose="02020400000000000000" charset="-122"/>
              <a:ea typeface="思源宋体 CN" panose="02020400000000000000" charset="-122"/>
            </a:endParaRP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协同育人平台</a:t>
            </a:r>
            <a:endParaRPr lang="zh-CN" altLang="en-US" b="1" dirty="0">
              <a:solidFill>
                <a:schemeClr val="bg1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cxnSp>
        <p:nvCxnSpPr>
          <p:cNvPr id="38" name="直接连接符 37"/>
          <p:cNvCxnSpPr>
            <a:stCxn id="35" idx="3"/>
          </p:cNvCxnSpPr>
          <p:nvPr/>
        </p:nvCxnSpPr>
        <p:spPr>
          <a:xfrm>
            <a:off x="3230927" y="4021838"/>
            <a:ext cx="388877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3629443" y="2703808"/>
            <a:ext cx="23703" cy="251526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4411575" y="2373762"/>
            <a:ext cx="1921491" cy="66009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优化人培方案重构课程体系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4411575" y="3648105"/>
            <a:ext cx="1921491" cy="687008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共建校本化</a:t>
            </a:r>
            <a:endParaRPr lang="en-US" altLang="zh-CN" b="1" dirty="0" smtClean="0">
              <a:solidFill>
                <a:schemeClr val="bg1"/>
              </a:solidFill>
              <a:latin typeface="思源宋体 CN" panose="02020400000000000000" charset="-122"/>
              <a:ea typeface="思源宋体 CN" panose="02020400000000000000" charset="-122"/>
            </a:endParaRP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课程资源库</a:t>
            </a:r>
            <a:endParaRPr lang="zh-CN" altLang="en-US" b="1" dirty="0">
              <a:solidFill>
                <a:schemeClr val="bg1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4411575" y="4893804"/>
            <a:ext cx="1921491" cy="698595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共建</a:t>
            </a:r>
            <a:endParaRPr lang="en-US" altLang="zh-CN" b="1" dirty="0" smtClean="0">
              <a:solidFill>
                <a:schemeClr val="bg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“大师工作室”</a:t>
            </a:r>
            <a:endParaRPr lang="zh-CN" altLang="en-US" b="1" dirty="0">
              <a:solidFill>
                <a:schemeClr val="bg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cxnSp>
        <p:nvCxnSpPr>
          <p:cNvPr id="46" name="直接连接符 45"/>
          <p:cNvCxnSpPr>
            <a:endCxn id="41" idx="1"/>
          </p:cNvCxnSpPr>
          <p:nvPr/>
        </p:nvCxnSpPr>
        <p:spPr>
          <a:xfrm>
            <a:off x="3653146" y="2702735"/>
            <a:ext cx="758429" cy="107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右箭头 46"/>
          <p:cNvSpPr/>
          <p:nvPr/>
        </p:nvSpPr>
        <p:spPr>
          <a:xfrm>
            <a:off x="6452727" y="3651262"/>
            <a:ext cx="655164" cy="505896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4260" y="1480287"/>
            <a:ext cx="412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1. 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搭建产教融合协同育人平台</a:t>
            </a:r>
          </a:p>
        </p:txBody>
      </p:sp>
      <p:grpSp>
        <p:nvGrpSpPr>
          <p:cNvPr id="51" name="组合 100"/>
          <p:cNvGrpSpPr/>
          <p:nvPr/>
        </p:nvGrpSpPr>
        <p:grpSpPr>
          <a:xfrm>
            <a:off x="7456112" y="2161668"/>
            <a:ext cx="1757777" cy="3547543"/>
            <a:chOff x="3213712" y="1884814"/>
            <a:chExt cx="1318330" cy="2956295"/>
          </a:xfrm>
        </p:grpSpPr>
        <p:sp>
          <p:nvSpPr>
            <p:cNvPr id="53" name="圆角矩形 52"/>
            <p:cNvSpPr/>
            <p:nvPr/>
          </p:nvSpPr>
          <p:spPr>
            <a:xfrm>
              <a:off x="3213712" y="1884814"/>
              <a:ext cx="1279243" cy="557992"/>
            </a:xfrm>
            <a:prstGeom prst="roundRect">
              <a:avLst/>
            </a:prstGeom>
            <a:solidFill>
              <a:srgbClr val="00B0F0"/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校本化</a:t>
              </a:r>
              <a:endParaRPr lang="en-US" altLang="zh-CN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教材开发</a:t>
              </a:r>
              <a:endParaRPr lang="zh-CN" altLang="en-US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3242402" y="2671078"/>
              <a:ext cx="1250554" cy="562376"/>
            </a:xfrm>
            <a:prstGeom prst="roundRect">
              <a:avLst/>
            </a:prstGeom>
            <a:solidFill>
              <a:srgbClr val="00B0F0"/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校企合作</a:t>
              </a:r>
              <a:endParaRPr lang="en-US" altLang="zh-CN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课程设置</a:t>
              </a:r>
              <a:endParaRPr lang="zh-CN" altLang="en-US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3256841" y="3494265"/>
              <a:ext cx="1275201" cy="552757"/>
            </a:xfrm>
            <a:prstGeom prst="roundRect">
              <a:avLst/>
            </a:prstGeom>
            <a:solidFill>
              <a:srgbClr val="00B0F0"/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校企合作</a:t>
              </a:r>
              <a:endParaRPr lang="en-US" altLang="zh-CN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教学设计</a:t>
              </a:r>
              <a:endParaRPr lang="zh-CN" altLang="en-US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3252798" y="4282387"/>
              <a:ext cx="1279243" cy="558722"/>
            </a:xfrm>
            <a:prstGeom prst="roundRect">
              <a:avLst/>
            </a:prstGeom>
            <a:solidFill>
              <a:srgbClr val="00B0F0"/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产教融合</a:t>
              </a:r>
              <a:endParaRPr lang="en-US" altLang="zh-CN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实习实训</a:t>
              </a:r>
              <a:endParaRPr lang="zh-CN" altLang="en-US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</p:grpSp>
      <p:sp>
        <p:nvSpPr>
          <p:cNvPr id="83" name="圆角矩形 82"/>
          <p:cNvSpPr/>
          <p:nvPr/>
        </p:nvSpPr>
        <p:spPr>
          <a:xfrm>
            <a:off x="7355947" y="2090108"/>
            <a:ext cx="1940330" cy="3705727"/>
          </a:xfrm>
          <a:prstGeom prst="roundRect">
            <a:avLst/>
          </a:prstGeom>
          <a:noFill/>
          <a:ln w="22225">
            <a:solidFill>
              <a:schemeClr val="accent2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3644090" y="4020718"/>
            <a:ext cx="758430" cy="107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3650259" y="5230739"/>
            <a:ext cx="758430" cy="107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5"/>
          <p:cNvGrpSpPr/>
          <p:nvPr/>
        </p:nvGrpSpPr>
        <p:grpSpPr>
          <a:xfrm>
            <a:off x="2" y="404813"/>
            <a:ext cx="1768415" cy="241230"/>
            <a:chOff x="0" y="404813"/>
            <a:chExt cx="1794013" cy="241230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连接符 31"/>
          <p:cNvCxnSpPr/>
          <p:nvPr/>
        </p:nvCxnSpPr>
        <p:spPr>
          <a:xfrm>
            <a:off x="1768416" y="404813"/>
            <a:ext cx="7138612" cy="1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"/>
          <p:cNvSpPr txBox="1"/>
          <p:nvPr/>
        </p:nvSpPr>
        <p:spPr>
          <a:xfrm>
            <a:off x="8645236" y="174625"/>
            <a:ext cx="3232580" cy="478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</a:t>
            </a:r>
            <a:r>
              <a:rPr lang="zh-CN" altLang="en-US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三</a:t>
            </a:r>
            <a:r>
              <a:rPr lang="zh-CN" altLang="en-US" b="1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、</a:t>
            </a:r>
            <a:r>
              <a:rPr lang="zh-CN" altLang="en-US" sz="2400" b="1" dirty="0" smtClean="0">
                <a:solidFill>
                  <a:prstClr val="black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建设具体内容</a:t>
            </a:r>
            <a:endParaRPr lang="zh-CN" altLang="en-US" sz="2400" b="1" dirty="0">
              <a:solidFill>
                <a:prstClr val="black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1027212" y="1581983"/>
            <a:ext cx="10379937" cy="910590"/>
          </a:xfrm>
          <a:prstGeom prst="rect">
            <a:avLst/>
          </a:prstGeom>
          <a:solidFill>
            <a:srgbClr val="ECF1F8"/>
          </a:solidFill>
        </p:spPr>
        <p:txBody>
          <a:bodyPr wrap="square" lIns="80632" tIns="40316" rIns="80632" bIns="4031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</a:t>
            </a:r>
            <a:r>
              <a:rPr lang="zh-CN" altLang="en-US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   </a:t>
            </a:r>
            <a:r>
              <a:rPr lang="zh-CN" altLang="en-US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从人才培养目标定位出发，到能力要素分析，再到知识体系构建，最终落实到课程设置上，建设与人才需求匹配、与国际标准接轨的课程体系。</a:t>
            </a:r>
            <a:endParaRPr lang="zh-CN" altLang="zh-CN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grpSp>
        <p:nvGrpSpPr>
          <p:cNvPr id="52" name="组合 47"/>
          <p:cNvGrpSpPr/>
          <p:nvPr/>
        </p:nvGrpSpPr>
        <p:grpSpPr>
          <a:xfrm>
            <a:off x="923902" y="2905573"/>
            <a:ext cx="5940855" cy="3159206"/>
            <a:chOff x="2910321" y="3047865"/>
            <a:chExt cx="6666444" cy="3649175"/>
          </a:xfrm>
        </p:grpSpPr>
        <p:grpSp>
          <p:nvGrpSpPr>
            <p:cNvPr id="62" name="组合 61"/>
            <p:cNvGrpSpPr/>
            <p:nvPr/>
          </p:nvGrpSpPr>
          <p:grpSpPr>
            <a:xfrm>
              <a:off x="2910321" y="4424769"/>
              <a:ext cx="6666444" cy="2272271"/>
              <a:chOff x="1954427" y="4375822"/>
              <a:chExt cx="6666444" cy="2272271"/>
            </a:xfrm>
          </p:grpSpPr>
          <p:sp>
            <p:nvSpPr>
              <p:cNvPr id="72" name="矩形 71"/>
              <p:cNvSpPr/>
              <p:nvPr/>
            </p:nvSpPr>
            <p:spPr>
              <a:xfrm>
                <a:off x="1954427" y="5760962"/>
                <a:ext cx="900000" cy="864000"/>
              </a:xfrm>
              <a:prstGeom prst="rect">
                <a:avLst/>
              </a:prstGeom>
              <a:solidFill>
                <a:srgbClr val="7068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latin typeface="思源宋体 CN" panose="02020400000000000000" charset="-122"/>
                    <a:ea typeface="思源宋体 CN" panose="02020400000000000000" charset="-122"/>
                  </a:rPr>
                  <a:t>平台</a:t>
                </a: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1994624" y="4375822"/>
                <a:ext cx="900000" cy="864000"/>
              </a:xfrm>
              <a:prstGeom prst="rect">
                <a:avLst/>
              </a:prstGeom>
              <a:solidFill>
                <a:srgbClr val="7068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latin typeface="思源宋体 CN" panose="02020400000000000000" charset="-122"/>
                    <a:ea typeface="思源宋体 CN" panose="02020400000000000000" charset="-122"/>
                  </a:rPr>
                  <a:t>模块</a:t>
                </a:r>
              </a:p>
            </p:txBody>
          </p:sp>
          <p:sp>
            <p:nvSpPr>
              <p:cNvPr id="74" name="TextBox 5"/>
              <p:cNvSpPr txBox="1">
                <a:spLocks noChangeArrowheads="1"/>
              </p:cNvSpPr>
              <p:nvPr/>
            </p:nvSpPr>
            <p:spPr bwMode="auto">
              <a:xfrm>
                <a:off x="2135172" y="5148003"/>
                <a:ext cx="503237" cy="7287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500" b="1" dirty="0">
                    <a:solidFill>
                      <a:schemeClr val="bg2">
                        <a:lumMod val="50000"/>
                      </a:schemeClr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+</a:t>
                </a:r>
              </a:p>
            </p:txBody>
          </p:sp>
          <p:grpSp>
            <p:nvGrpSpPr>
              <p:cNvPr id="75" name="组合 10"/>
              <p:cNvGrpSpPr/>
              <p:nvPr/>
            </p:nvGrpSpPr>
            <p:grpSpPr>
              <a:xfrm>
                <a:off x="3456255" y="4680872"/>
                <a:ext cx="5164616" cy="1967221"/>
                <a:chOff x="8064639" y="4540797"/>
                <a:chExt cx="5164616" cy="1967221"/>
              </a:xfrm>
            </p:grpSpPr>
            <p:sp>
              <p:nvSpPr>
                <p:cNvPr id="76" name="上箭头 38"/>
                <p:cNvSpPr/>
                <p:nvPr/>
              </p:nvSpPr>
              <p:spPr>
                <a:xfrm>
                  <a:off x="9268925" y="5099672"/>
                  <a:ext cx="468039" cy="305862"/>
                </a:xfrm>
                <a:prstGeom prst="upArrow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宋体 CN" panose="02020400000000000000" charset="-122"/>
                    <a:ea typeface="思源宋体 CN" panose="02020400000000000000" charset="-122"/>
                  </a:endParaRPr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8064639" y="6003976"/>
                  <a:ext cx="5164616" cy="504042"/>
                </a:xfrm>
                <a:prstGeom prst="rect">
                  <a:avLst/>
                </a:prstGeom>
                <a:solidFill>
                  <a:srgbClr val="2666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600" dirty="0">
                      <a:latin typeface="思源宋体 CN" panose="02020400000000000000" charset="-122"/>
                      <a:ea typeface="思源宋体 CN" panose="02020400000000000000" charset="-122"/>
                    </a:rPr>
                    <a:t>学校公共基础课程平台：厚基础、宽口径</a:t>
                  </a:r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8064639" y="5490274"/>
                  <a:ext cx="5164616" cy="504042"/>
                </a:xfrm>
                <a:prstGeom prst="rect">
                  <a:avLst/>
                </a:prstGeom>
                <a:solidFill>
                  <a:srgbClr val="3388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600" dirty="0">
                      <a:latin typeface="思源宋体 CN" panose="02020400000000000000" charset="-122"/>
                      <a:ea typeface="思源宋体 CN" panose="02020400000000000000" charset="-122"/>
                    </a:rPr>
                    <a:t>专业群课程平台：学生二次分流、特长发展</a:t>
                  </a:r>
                </a:p>
              </p:txBody>
            </p:sp>
            <p:sp>
              <p:nvSpPr>
                <p:cNvPr id="79" name="上箭头 41"/>
                <p:cNvSpPr/>
                <p:nvPr/>
              </p:nvSpPr>
              <p:spPr>
                <a:xfrm>
                  <a:off x="11232903" y="5095070"/>
                  <a:ext cx="468039" cy="305862"/>
                </a:xfrm>
                <a:prstGeom prst="upArrow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宋体 CN" panose="02020400000000000000" charset="-122"/>
                    <a:ea typeface="思源宋体 CN" panose="02020400000000000000" charset="-122"/>
                  </a:endParaRPr>
                </a:p>
              </p:txBody>
            </p:sp>
            <p:sp>
              <p:nvSpPr>
                <p:cNvPr id="80" name="圆角矩形 42"/>
                <p:cNvSpPr/>
                <p:nvPr/>
              </p:nvSpPr>
              <p:spPr>
                <a:xfrm>
                  <a:off x="8620872" y="4540797"/>
                  <a:ext cx="1620000" cy="396000"/>
                </a:xfrm>
                <a:prstGeom prst="round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600" b="1" dirty="0">
                      <a:latin typeface="思源宋体 CN" panose="02020400000000000000" charset="-122"/>
                      <a:ea typeface="思源宋体 CN" panose="02020400000000000000" charset="-122"/>
                    </a:rPr>
                    <a:t>专业必修课</a:t>
                  </a:r>
                </a:p>
              </p:txBody>
            </p:sp>
            <p:sp>
              <p:nvSpPr>
                <p:cNvPr id="81" name="圆角矩形 43"/>
                <p:cNvSpPr/>
                <p:nvPr/>
              </p:nvSpPr>
              <p:spPr>
                <a:xfrm>
                  <a:off x="10673178" y="4540797"/>
                  <a:ext cx="1620000" cy="396000"/>
                </a:xfrm>
                <a:prstGeom prst="round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600" b="1" dirty="0">
                      <a:latin typeface="思源宋体 CN" panose="02020400000000000000" charset="-122"/>
                      <a:ea typeface="思源宋体 CN" panose="02020400000000000000" charset="-122"/>
                    </a:rPr>
                    <a:t>专业选修课</a:t>
                  </a:r>
                </a:p>
              </p:txBody>
            </p:sp>
          </p:grpSp>
        </p:grpSp>
        <p:sp>
          <p:nvSpPr>
            <p:cNvPr id="63" name="圆角矩形 22"/>
            <p:cNvSpPr/>
            <p:nvPr/>
          </p:nvSpPr>
          <p:spPr>
            <a:xfrm>
              <a:off x="8136765" y="3672788"/>
              <a:ext cx="1440000" cy="396000"/>
            </a:xfrm>
            <a:prstGeom prst="roundRect">
              <a:avLst/>
            </a:prstGeom>
            <a:solidFill>
              <a:srgbClr val="2860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思源宋体 CN" panose="02020400000000000000" charset="-122"/>
                  <a:ea typeface="思源宋体 CN" panose="02020400000000000000" charset="-122"/>
                </a:rPr>
                <a:t>综合型</a:t>
              </a:r>
            </a:p>
          </p:txBody>
        </p:sp>
        <p:sp>
          <p:nvSpPr>
            <p:cNvPr id="64" name="圆角矩形 23"/>
            <p:cNvSpPr/>
            <p:nvPr/>
          </p:nvSpPr>
          <p:spPr>
            <a:xfrm>
              <a:off x="4277880" y="3672788"/>
              <a:ext cx="1440000" cy="3960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思源宋体 CN" panose="02020400000000000000" charset="-122"/>
                  <a:ea typeface="思源宋体 CN" panose="02020400000000000000" charset="-122"/>
                </a:rPr>
                <a:t>技术型</a:t>
              </a:r>
            </a:p>
          </p:txBody>
        </p:sp>
        <p:sp>
          <p:nvSpPr>
            <p:cNvPr id="65" name="圆角矩形 24"/>
            <p:cNvSpPr/>
            <p:nvPr/>
          </p:nvSpPr>
          <p:spPr>
            <a:xfrm>
              <a:off x="6231666" y="3672788"/>
              <a:ext cx="1440000" cy="396000"/>
            </a:xfrm>
            <a:prstGeom prst="roundRect">
              <a:avLst/>
            </a:prstGeom>
            <a:solidFill>
              <a:srgbClr val="3379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思源宋体 CN" panose="02020400000000000000" charset="-122"/>
                  <a:ea typeface="思源宋体 CN" panose="02020400000000000000" charset="-122"/>
                </a:rPr>
                <a:t>技能型</a:t>
              </a:r>
            </a:p>
          </p:txBody>
        </p:sp>
        <p:sp>
          <p:nvSpPr>
            <p:cNvPr id="66" name="矩形 65"/>
            <p:cNvSpPr/>
            <p:nvPr/>
          </p:nvSpPr>
          <p:spPr>
            <a:xfrm>
              <a:off x="2910321" y="3047865"/>
              <a:ext cx="900000" cy="864000"/>
            </a:xfrm>
            <a:prstGeom prst="rect">
              <a:avLst/>
            </a:prstGeom>
            <a:solidFill>
              <a:srgbClr val="7068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思源宋体 CN" panose="02020400000000000000" charset="-122"/>
                  <a:ea typeface="思源宋体 CN" panose="02020400000000000000" charset="-122"/>
                </a:rPr>
                <a:t>拓展</a:t>
              </a:r>
            </a:p>
          </p:txBody>
        </p:sp>
        <p:sp>
          <p:nvSpPr>
            <p:cNvPr id="67" name="TextBox 5"/>
            <p:cNvSpPr txBox="1">
              <a:spLocks noChangeArrowheads="1"/>
            </p:cNvSpPr>
            <p:nvPr/>
          </p:nvSpPr>
          <p:spPr bwMode="auto">
            <a:xfrm>
              <a:off x="3091066" y="3816800"/>
              <a:ext cx="503237" cy="72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500" b="1" dirty="0">
                  <a:solidFill>
                    <a:schemeClr val="bg2">
                      <a:lumMod val="50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+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4277879" y="3054815"/>
              <a:ext cx="5298885" cy="50404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思源宋体 CN" panose="02020400000000000000" charset="-122"/>
                  <a:ea typeface="思源宋体 CN" panose="02020400000000000000" charset="-122"/>
                </a:rPr>
                <a:t>拓宽视野、知识面、职业素养，提升综合能力</a:t>
              </a:r>
            </a:p>
          </p:txBody>
        </p:sp>
        <p:cxnSp>
          <p:nvCxnSpPr>
            <p:cNvPr id="69" name="直接箭头连接符 68"/>
            <p:cNvCxnSpPr>
              <a:stCxn id="64" idx="3"/>
              <a:endCxn id="65" idx="1"/>
            </p:cNvCxnSpPr>
            <p:nvPr/>
          </p:nvCxnSpPr>
          <p:spPr>
            <a:xfrm>
              <a:off x="5717880" y="3870788"/>
              <a:ext cx="513786" cy="0"/>
            </a:xfrm>
            <a:prstGeom prst="straightConnector1">
              <a:avLst/>
            </a:prstGeom>
            <a:ln w="635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65" idx="3"/>
              <a:endCxn id="63" idx="1"/>
            </p:cNvCxnSpPr>
            <p:nvPr/>
          </p:nvCxnSpPr>
          <p:spPr>
            <a:xfrm>
              <a:off x="7671666" y="3870788"/>
              <a:ext cx="465099" cy="0"/>
            </a:xfrm>
            <a:prstGeom prst="straightConnector1">
              <a:avLst/>
            </a:prstGeom>
            <a:ln w="635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矩形 55"/>
          <p:cNvSpPr/>
          <p:nvPr/>
        </p:nvSpPr>
        <p:spPr>
          <a:xfrm>
            <a:off x="7620767" y="2591669"/>
            <a:ext cx="3339110" cy="382297"/>
          </a:xfrm>
          <a:prstGeom prst="rect">
            <a:avLst/>
          </a:prstGeom>
          <a:solidFill>
            <a:srgbClr val="266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</a:rPr>
              <a:t>创建优质共享型专业群教学资源库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691845" y="3016663"/>
            <a:ext cx="3196955" cy="3329546"/>
            <a:chOff x="7841945" y="3472940"/>
            <a:chExt cx="3196955" cy="2497096"/>
          </a:xfrm>
        </p:grpSpPr>
        <p:sp>
          <p:nvSpPr>
            <p:cNvPr id="57" name="圆角矩形 16"/>
            <p:cNvSpPr/>
            <p:nvPr/>
          </p:nvSpPr>
          <p:spPr>
            <a:xfrm>
              <a:off x="7841945" y="3472942"/>
              <a:ext cx="320844" cy="2497094"/>
            </a:xfrm>
            <a:prstGeom prst="roundRect">
              <a:avLst/>
            </a:prstGeom>
            <a:solidFill>
              <a:srgbClr val="3388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just"/>
              <a:r>
                <a:rPr lang="zh-CN" altLang="en-US" sz="1000" b="1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  共享基础课程群开发项目</a:t>
              </a:r>
            </a:p>
          </p:txBody>
        </p:sp>
        <p:sp>
          <p:nvSpPr>
            <p:cNvPr id="58" name="圆角矩形 17"/>
            <p:cNvSpPr/>
            <p:nvPr/>
          </p:nvSpPr>
          <p:spPr>
            <a:xfrm>
              <a:off x="8419463" y="3473088"/>
              <a:ext cx="320844" cy="2496947"/>
            </a:xfrm>
            <a:prstGeom prst="roundRect">
              <a:avLst/>
            </a:prstGeom>
            <a:solidFill>
              <a:srgbClr val="3388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just"/>
              <a:r>
                <a:rPr lang="zh-CN" altLang="en-US" sz="1000" b="1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  专业核心课程群开发项目</a:t>
              </a:r>
            </a:p>
          </p:txBody>
        </p:sp>
        <p:sp>
          <p:nvSpPr>
            <p:cNvPr id="59" name="圆角矩形 18"/>
            <p:cNvSpPr/>
            <p:nvPr/>
          </p:nvSpPr>
          <p:spPr>
            <a:xfrm>
              <a:off x="8996982" y="3472941"/>
              <a:ext cx="320844" cy="2497094"/>
            </a:xfrm>
            <a:prstGeom prst="roundRect">
              <a:avLst/>
            </a:prstGeom>
            <a:solidFill>
              <a:srgbClr val="3388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just"/>
              <a:r>
                <a:rPr lang="zh-CN" altLang="en-US" sz="1000" b="1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  特色教学资源建设项目</a:t>
              </a:r>
            </a:p>
          </p:txBody>
        </p:sp>
        <p:sp>
          <p:nvSpPr>
            <p:cNvPr id="60" name="圆角矩形 19"/>
            <p:cNvSpPr/>
            <p:nvPr/>
          </p:nvSpPr>
          <p:spPr>
            <a:xfrm>
              <a:off x="9574500" y="3472940"/>
              <a:ext cx="320844" cy="2477672"/>
            </a:xfrm>
            <a:prstGeom prst="roundRect">
              <a:avLst/>
            </a:prstGeom>
            <a:solidFill>
              <a:srgbClr val="3388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just"/>
              <a:r>
                <a:rPr lang="zh-CN" altLang="en-US" sz="1000" b="1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  国家级精品课程建设项目</a:t>
              </a:r>
            </a:p>
          </p:txBody>
        </p:sp>
        <p:sp>
          <p:nvSpPr>
            <p:cNvPr id="61" name="圆角矩形 20"/>
            <p:cNvSpPr/>
            <p:nvPr/>
          </p:nvSpPr>
          <p:spPr>
            <a:xfrm>
              <a:off x="10152019" y="3473087"/>
              <a:ext cx="320844" cy="2477524"/>
            </a:xfrm>
            <a:prstGeom prst="roundRect">
              <a:avLst/>
            </a:prstGeom>
            <a:solidFill>
              <a:srgbClr val="3388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just"/>
              <a:r>
                <a:rPr lang="zh-CN" altLang="en-US" sz="1000" b="1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  校企合作课程资源建设项目</a:t>
              </a:r>
            </a:p>
          </p:txBody>
        </p:sp>
        <p:sp>
          <p:nvSpPr>
            <p:cNvPr id="55" name="圆角矩形 13"/>
            <p:cNvSpPr/>
            <p:nvPr/>
          </p:nvSpPr>
          <p:spPr>
            <a:xfrm>
              <a:off x="10718056" y="3482726"/>
              <a:ext cx="320844" cy="2477524"/>
            </a:xfrm>
            <a:prstGeom prst="roundRect">
              <a:avLst/>
            </a:prstGeom>
            <a:solidFill>
              <a:srgbClr val="3388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just"/>
              <a:r>
                <a:rPr lang="zh-CN" altLang="en-US" sz="1000" b="1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  其他教学资源开发项目</a:t>
              </a:r>
              <a:r>
                <a:rPr lang="en-US" altLang="zh-CN" sz="1000" b="1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……</a:t>
              </a:r>
              <a:endParaRPr lang="zh-CN" altLang="en-US" sz="10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</p:txBody>
        </p:sp>
      </p:grpSp>
      <p:sp>
        <p:nvSpPr>
          <p:cNvPr id="37" name="TextBox 32"/>
          <p:cNvSpPr txBox="1"/>
          <p:nvPr/>
        </p:nvSpPr>
        <p:spPr>
          <a:xfrm>
            <a:off x="511175" y="948457"/>
            <a:ext cx="3660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2. 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校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企合作优化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课程设置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连接符 31"/>
          <p:cNvCxnSpPr/>
          <p:nvPr/>
        </p:nvCxnSpPr>
        <p:spPr>
          <a:xfrm>
            <a:off x="1768416" y="404813"/>
            <a:ext cx="98258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56"/>
          <p:cNvSpPr txBox="1"/>
          <p:nvPr/>
        </p:nvSpPr>
        <p:spPr>
          <a:xfrm>
            <a:off x="1012675" y="1084896"/>
            <a:ext cx="10027958" cy="809625"/>
          </a:xfrm>
          <a:prstGeom prst="rect">
            <a:avLst/>
          </a:prstGeom>
          <a:noFill/>
        </p:spPr>
        <p:txBody>
          <a:bodyPr wrap="square" lIns="71323" tIns="35662" rIns="71323" bIns="35662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>
              <a:lnSpc>
                <a:spcPct val="150000"/>
              </a:lnSpc>
              <a:spcAft>
                <a:spcPts val="935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 </a:t>
            </a:r>
            <a:r>
              <a:rPr lang="zh-CN" altLang="en-US" sz="16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专业课程设置要依据市场岗位的需求，对具体岗位的职业能力进行分析，从</a:t>
            </a:r>
            <a:r>
              <a:rPr lang="zh-CN" altLang="en-US" sz="1600" b="1" dirty="0">
                <a:solidFill>
                  <a:srgbClr val="FF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专业能力、社会能力、方法能力</a:t>
            </a:r>
            <a:r>
              <a:rPr lang="zh-CN" altLang="en-US" sz="16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来对新能源汽车维修岗位进行课程设置。</a:t>
            </a:r>
          </a:p>
        </p:txBody>
      </p:sp>
      <p:sp>
        <p:nvSpPr>
          <p:cNvPr id="42" name="矩形 41"/>
          <p:cNvSpPr/>
          <p:nvPr/>
        </p:nvSpPr>
        <p:spPr>
          <a:xfrm>
            <a:off x="5169526" y="1795619"/>
            <a:ext cx="1714256" cy="58076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716" tIns="37358" rIns="74716" bIns="37358" rtlCol="0" anchor="ctr"/>
          <a:lstStyle/>
          <a:p>
            <a:pPr algn="ctr"/>
            <a:endParaRPr lang="zh-CN" altLang="en-US"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122403" y="1902059"/>
            <a:ext cx="1667035" cy="494138"/>
          </a:xfrm>
          <a:prstGeom prst="rect">
            <a:avLst/>
          </a:prstGeom>
          <a:solidFill>
            <a:schemeClr val="accent5">
              <a:lumMod val="7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716" tIns="37358" rIns="74716" bIns="37358" rtlCol="0" anchor="ctr"/>
          <a:lstStyle/>
          <a:p>
            <a:pPr algn="ctr"/>
            <a:r>
              <a:rPr lang="zh-CN" altLang="en-US" sz="1600" b="1" kern="100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sym typeface="+mn-ea"/>
              </a:rPr>
              <a:t>方法能力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461602" y="1776369"/>
            <a:ext cx="1802455" cy="590953"/>
            <a:chOff x="8484180" y="2269813"/>
            <a:chExt cx="1802455" cy="590953"/>
          </a:xfrm>
        </p:grpSpPr>
        <p:sp>
          <p:nvSpPr>
            <p:cNvPr id="44" name="矩形 43"/>
            <p:cNvSpPr/>
            <p:nvPr/>
          </p:nvSpPr>
          <p:spPr>
            <a:xfrm>
              <a:off x="8572379" y="2269813"/>
              <a:ext cx="1714256" cy="58076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4716" tIns="37358" rIns="74716" bIns="37358" rtlCol="0" anchor="ctr"/>
            <a:lstStyle/>
            <a:p>
              <a:pPr algn="ctr"/>
              <a:endParaRPr lang="zh-CN" altLang="en-US"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8484180" y="2366628"/>
              <a:ext cx="1667035" cy="494138"/>
            </a:xfrm>
            <a:prstGeom prst="rect">
              <a:avLst/>
            </a:prstGeom>
            <a:solidFill>
              <a:schemeClr val="accent5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4716" tIns="37358" rIns="74716" bIns="37358" rtlCol="0" anchor="ctr"/>
            <a:lstStyle/>
            <a:p>
              <a:pPr algn="ctr"/>
              <a:r>
                <a:rPr lang="zh-CN" altLang="en-US" sz="1600" b="1" kern="100" dirty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  <a:sym typeface="+mn-ea"/>
                </a:rPr>
                <a:t>专业能力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98715" y="2004574"/>
            <a:ext cx="1761379" cy="581329"/>
            <a:chOff x="1721293" y="2546143"/>
            <a:chExt cx="1761379" cy="581329"/>
          </a:xfrm>
        </p:grpSpPr>
        <p:sp>
          <p:nvSpPr>
            <p:cNvPr id="47" name="矩形 46"/>
            <p:cNvSpPr/>
            <p:nvPr/>
          </p:nvSpPr>
          <p:spPr>
            <a:xfrm>
              <a:off x="1768416" y="2546143"/>
              <a:ext cx="1714256" cy="58076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4716" tIns="37358" rIns="74716" bIns="37358" rtlCol="0" anchor="ctr"/>
            <a:lstStyle/>
            <a:p>
              <a:pPr algn="ctr"/>
              <a:endParaRPr lang="zh-CN" altLang="en-US"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721293" y="2633334"/>
              <a:ext cx="1667035" cy="494138"/>
            </a:xfrm>
            <a:prstGeom prst="rect">
              <a:avLst/>
            </a:prstGeom>
            <a:solidFill>
              <a:srgbClr val="003399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4716" tIns="37358" rIns="74716" bIns="37358" rtlCol="0" anchor="ctr"/>
            <a:lstStyle/>
            <a:p>
              <a:pPr algn="ctr"/>
              <a:r>
                <a:rPr lang="zh-CN" altLang="en-US" sz="1600" b="1" kern="100" dirty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  <a:sym typeface="+mn-ea"/>
                </a:rPr>
                <a:t>社会能力</a:t>
              </a:r>
            </a:p>
          </p:txBody>
        </p:sp>
      </p:grpSp>
      <p:cxnSp>
        <p:nvCxnSpPr>
          <p:cNvPr id="49" name="直接连接符 48"/>
          <p:cNvCxnSpPr/>
          <p:nvPr/>
        </p:nvCxnSpPr>
        <p:spPr>
          <a:xfrm>
            <a:off x="4129290" y="2637209"/>
            <a:ext cx="0" cy="3108459"/>
          </a:xfrm>
          <a:prstGeom prst="line">
            <a:avLst/>
          </a:prstGeom>
          <a:ln w="19050">
            <a:solidFill>
              <a:srgbClr val="00CC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7687518" y="2530381"/>
            <a:ext cx="0" cy="3269932"/>
          </a:xfrm>
          <a:prstGeom prst="line">
            <a:avLst/>
          </a:prstGeom>
          <a:ln w="19050">
            <a:solidFill>
              <a:srgbClr val="00FF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8039313" y="2445607"/>
            <a:ext cx="3427276" cy="3916497"/>
          </a:xfrm>
          <a:prstGeom prst="rect">
            <a:avLst/>
          </a:prstGeom>
          <a:noFill/>
        </p:spPr>
        <p:txBody>
          <a:bodyPr wrap="square" lIns="74716" tIns="37358" rIns="74716" bIns="37358" rtlCol="0">
            <a:spAutoFit/>
          </a:bodyPr>
          <a:lstStyle/>
          <a:p>
            <a:pPr marL="233680" indent="-23368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汽车零件图及装配图识图能力 </a:t>
            </a:r>
          </a:p>
          <a:p>
            <a:pPr marL="233680" indent="-23368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正确使用维修工具和操作检测仪器设备的能力 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；</a:t>
            </a:r>
            <a:endParaRPr lang="zh-CN" altLang="zh-CN"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marL="233680" indent="-23368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查阅新能源汽车维修资料能力</a:t>
            </a:r>
          </a:p>
          <a:p>
            <a:pPr marL="233680" indent="-23368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汽车维护、修理工作所需钳工基本技能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,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汽车日常、一级、二级、走合、年检换季维护能力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；</a:t>
            </a:r>
            <a:endParaRPr lang="zh-CN" altLang="zh-CN"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marL="233680" indent="-23368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发动机、底盘总成装配调整能力</a:t>
            </a:r>
          </a:p>
          <a:p>
            <a:pPr marL="233680" indent="-23368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汽车主要总成检修能力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；</a:t>
            </a:r>
            <a:endParaRPr lang="zh-CN" altLang="zh-CN"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marL="233680" indent="-23368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新能源汽车关键零部件的检修能力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,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新能源汽车检修和故障诊断与排除能力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  <a:endParaRPr lang="zh-CN" altLang="zh-CN"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121327" y="2837498"/>
            <a:ext cx="2972949" cy="2956234"/>
          </a:xfrm>
          <a:prstGeom prst="rect">
            <a:avLst/>
          </a:prstGeom>
          <a:noFill/>
        </p:spPr>
        <p:txBody>
          <a:bodyPr wrap="square" lIns="74716" tIns="37358" rIns="74716" bIns="37358" rtlCol="0">
            <a:spAutoFit/>
          </a:bodyPr>
          <a:lstStyle/>
          <a:p>
            <a:pPr marL="233680" indent="-23368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</a:rPr>
              <a:t>职业生涯规划能力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</a:rPr>
              <a:t>；</a:t>
            </a:r>
            <a:endParaRPr lang="zh-CN" altLang="zh-CN" sz="1600" dirty="0">
              <a:latin typeface="思源宋体 CN" panose="02020400000000000000" charset="-122"/>
              <a:ea typeface="思源宋体 CN" panose="02020400000000000000" charset="-122"/>
            </a:endParaRPr>
          </a:p>
          <a:p>
            <a:pPr marL="233680" indent="-23368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</a:rPr>
              <a:t>逻辑思维、分析判断和语言文字表达能力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</a:rPr>
              <a:t>；</a:t>
            </a:r>
            <a:endParaRPr lang="zh-CN" altLang="zh-CN" sz="1600" dirty="0">
              <a:latin typeface="思源宋体 CN" panose="02020400000000000000" charset="-122"/>
              <a:ea typeface="思源宋体 CN" panose="02020400000000000000" charset="-122"/>
            </a:endParaRPr>
          </a:p>
          <a:p>
            <a:pPr marL="233680" indent="-23368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</a:rPr>
              <a:t>独立并主动学习，获取新知识的能力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</a:rPr>
              <a:t>；</a:t>
            </a:r>
            <a:endParaRPr lang="zh-CN" altLang="zh-CN" sz="1600" dirty="0">
              <a:latin typeface="思源宋体 CN" panose="02020400000000000000" charset="-122"/>
              <a:ea typeface="思源宋体 CN" panose="02020400000000000000" charset="-122"/>
            </a:endParaRPr>
          </a:p>
          <a:p>
            <a:pPr marL="233680" indent="-23368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</a:rPr>
              <a:t>发现问题与解决问题的能力</a:t>
            </a:r>
          </a:p>
          <a:p>
            <a:pPr marL="233680" indent="-23368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</a:rPr>
              <a:t>工作过程优化和决策能力</a:t>
            </a:r>
          </a:p>
          <a:p>
            <a:pPr marL="233680" indent="-23368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</a:rPr>
              <a:t>一定的心理承受能力和创新能力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</a:rPr>
              <a:t>。</a:t>
            </a:r>
            <a:endParaRPr lang="zh-CN" altLang="zh-CN" sz="1600" dirty="0"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318416" y="2426357"/>
            <a:ext cx="3234087" cy="3916497"/>
          </a:xfrm>
          <a:prstGeom prst="rect">
            <a:avLst/>
          </a:prstGeom>
          <a:noFill/>
        </p:spPr>
        <p:txBody>
          <a:bodyPr wrap="square" lIns="74716" tIns="37358" rIns="74716" bIns="37358" rtlCol="0">
            <a:spAutoFit/>
          </a:bodyPr>
          <a:lstStyle/>
          <a:p>
            <a:pPr marL="233680" indent="-23368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</a:rPr>
              <a:t>较强的法律意识与社会责任感，良好的思想道德和职业态度，具有诚信品质、团队协作意识和敬业精神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</a:rPr>
              <a:t>；</a:t>
            </a:r>
            <a:endParaRPr lang="zh-CN" altLang="zh-CN" sz="1600" dirty="0">
              <a:latin typeface="思源宋体 CN" panose="02020400000000000000" charset="-122"/>
              <a:ea typeface="思源宋体 CN" panose="02020400000000000000" charset="-122"/>
            </a:endParaRPr>
          </a:p>
          <a:p>
            <a:pPr marL="233680" indent="-23368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</a:rPr>
              <a:t>快速适应环境变化的能力，树立终身学习观念，有自我完善和接受继续教育的意识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</a:rPr>
              <a:t>；</a:t>
            </a:r>
            <a:endParaRPr lang="zh-CN" altLang="zh-CN" sz="1600" dirty="0">
              <a:latin typeface="思源宋体 CN" panose="02020400000000000000" charset="-122"/>
              <a:ea typeface="思源宋体 CN" panose="02020400000000000000" charset="-122"/>
            </a:endParaRPr>
          </a:p>
          <a:p>
            <a:pPr marL="233680" indent="-23368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</a:rPr>
              <a:t>人际交流及团队协作能力，具有良好的心理素质、沟通能力、应变能力、协调能力、适应能力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</a:rPr>
              <a:t>；</a:t>
            </a:r>
            <a:endParaRPr lang="zh-CN" altLang="zh-CN" sz="1600" dirty="0">
              <a:latin typeface="思源宋体 CN" panose="02020400000000000000" charset="-122"/>
              <a:ea typeface="思源宋体 CN" panose="02020400000000000000" charset="-122"/>
            </a:endParaRPr>
          </a:p>
          <a:p>
            <a:pPr marL="233680" indent="-23368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</a:rPr>
              <a:t>劳动组织能力，具备责任意识、服务意识、质量意识、安全意识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</a:rPr>
              <a:t>。</a:t>
            </a:r>
          </a:p>
        </p:txBody>
      </p:sp>
      <p:sp>
        <p:nvSpPr>
          <p:cNvPr id="38" name="矩形 37"/>
          <p:cNvSpPr/>
          <p:nvPr/>
        </p:nvSpPr>
        <p:spPr>
          <a:xfrm>
            <a:off x="185520" y="587343"/>
            <a:ext cx="488004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对接产业优化专业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核心能力分析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连接符 31"/>
          <p:cNvCxnSpPr/>
          <p:nvPr/>
        </p:nvCxnSpPr>
        <p:spPr>
          <a:xfrm>
            <a:off x="1768416" y="404813"/>
            <a:ext cx="98435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14463" y="679503"/>
            <a:ext cx="4021244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4. 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产教融合重构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课程体系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123786"/>
              </p:ext>
            </p:extLst>
          </p:nvPr>
        </p:nvGraphicFramePr>
        <p:xfrm>
          <a:off x="791575" y="1272027"/>
          <a:ext cx="10455359" cy="50026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5464"/>
                <a:gridCol w="1828800"/>
                <a:gridCol w="7521095"/>
              </a:tblGrid>
              <a:tr h="608674">
                <a:tc rowSpan="3">
                  <a:txBody>
                    <a:bodyPr/>
                    <a:lstStyle/>
                    <a:p>
                      <a:pPr indent="127000"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通</a:t>
                      </a:r>
                      <a:r>
                        <a:rPr lang="zh-CN" sz="1800" kern="100" dirty="0" smtClean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识</a:t>
                      </a:r>
                      <a:endParaRPr lang="en-US" altLang="zh-CN" sz="1800" kern="100" dirty="0" smtClean="0">
                        <a:solidFill>
                          <a:schemeClr val="tx1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27861" marR="27861" marT="0" marB="0"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300" b="1" kern="100" dirty="0">
                          <a:solidFill>
                            <a:schemeClr val="accent6">
                              <a:lumMod val="25000"/>
                            </a:schemeClr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公共基础课</a:t>
                      </a:r>
                      <a:endParaRPr lang="zh-CN" sz="1300" b="1" kern="100" dirty="0">
                        <a:solidFill>
                          <a:schemeClr val="accent6">
                            <a:lumMod val="25000"/>
                          </a:schemeClr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Times New Roman" panose="02020603050405020304"/>
                      </a:endParaRPr>
                    </a:p>
                  </a:txBody>
                  <a:tcPr marL="27861" marR="278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300" b="0" kern="10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德育、应用英语、应用数学、语文、计算机基础、</a:t>
                      </a:r>
                      <a:r>
                        <a:rPr lang="en-US" sz="1300" b="0" kern="10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IT</a:t>
                      </a:r>
                      <a:r>
                        <a:rPr lang="zh-CN" sz="1300" b="0" kern="10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实用技巧、心理学、思想政治。</a:t>
                      </a:r>
                    </a:p>
                  </a:txBody>
                  <a:tcPr marL="27861" marR="278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440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300" b="1" kern="100" dirty="0">
                          <a:solidFill>
                            <a:schemeClr val="accent6">
                              <a:lumMod val="25000"/>
                            </a:schemeClr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通用职业技能课</a:t>
                      </a:r>
                      <a:endParaRPr lang="zh-CN" sz="1300" b="1" kern="100" dirty="0">
                        <a:solidFill>
                          <a:schemeClr val="accent6">
                            <a:lumMod val="25000"/>
                          </a:schemeClr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Times New Roman" panose="02020603050405020304"/>
                      </a:endParaRPr>
                    </a:p>
                  </a:txBody>
                  <a:tcPr marL="27861" marR="278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300" kern="100" dirty="0">
                          <a:solidFill>
                            <a:srgbClr val="C00000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创业实践设计</a:t>
                      </a:r>
                      <a:r>
                        <a:rPr lang="zh-CN" sz="1300" kern="10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、电子商务、车联网技术、</a:t>
                      </a:r>
                      <a:r>
                        <a:rPr lang="zh-CN" sz="1300" kern="100" dirty="0">
                          <a:solidFill>
                            <a:srgbClr val="C00000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计算机网络管理</a:t>
                      </a:r>
                      <a:endParaRPr lang="zh-CN" sz="1300" kern="100" dirty="0">
                        <a:solidFill>
                          <a:srgbClr val="C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Times New Roman" panose="02020603050405020304"/>
                      </a:endParaRPr>
                    </a:p>
                  </a:txBody>
                  <a:tcPr marL="27861" marR="278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6691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300" b="1" kern="100" dirty="0">
                          <a:solidFill>
                            <a:schemeClr val="accent6">
                              <a:lumMod val="25000"/>
                            </a:schemeClr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职业素养拓展课程</a:t>
                      </a:r>
                      <a:endParaRPr lang="zh-CN" sz="1300" b="1" kern="100" dirty="0">
                        <a:solidFill>
                          <a:schemeClr val="accent6">
                            <a:lumMod val="25000"/>
                          </a:schemeClr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Times New Roman" panose="02020603050405020304"/>
                      </a:endParaRPr>
                    </a:p>
                  </a:txBody>
                  <a:tcPr marL="27861" marR="278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2700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kern="100" dirty="0">
                          <a:solidFill>
                            <a:srgbClr val="C00000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职业核心能力（</a:t>
                      </a:r>
                      <a:r>
                        <a:rPr lang="zh-CN" altLang="zh-CN" sz="1300" kern="100" dirty="0">
                          <a:solidFill>
                            <a:srgbClr val="C00000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职场沟通与礼仪、职业发展与生涯规划</a:t>
                      </a:r>
                      <a:r>
                        <a:rPr lang="zh-CN" altLang="en-US" sz="1300" kern="100" dirty="0">
                          <a:solidFill>
                            <a:srgbClr val="C00000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、</a:t>
                      </a:r>
                      <a:r>
                        <a:rPr lang="zh-CN" altLang="zh-CN" sz="1300" kern="100" dirty="0">
                          <a:solidFill>
                            <a:srgbClr val="C00000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沟通与演讲</a:t>
                      </a:r>
                      <a:r>
                        <a:rPr lang="zh-CN" altLang="en-US" sz="1300" kern="100" dirty="0">
                          <a:solidFill>
                            <a:srgbClr val="C00000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Times New Roman" panose="02020603050405020304"/>
                        </a:rPr>
                        <a:t>等）</a:t>
                      </a:r>
                      <a:r>
                        <a:rPr lang="zh-CN" sz="1300" kern="10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专业引导课、国学与传统文化</a:t>
                      </a:r>
                      <a:r>
                        <a:rPr lang="zh-CN" altLang="en-US" sz="1300" kern="10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、</a:t>
                      </a:r>
                      <a:r>
                        <a:rPr lang="zh-CN" sz="1300" kern="10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中外近现代史、美学与艺术欣赏</a:t>
                      </a:r>
                      <a:endParaRPr lang="zh-CN" sz="1300" kern="100" dirty="0">
                        <a:solidFill>
                          <a:srgbClr val="FF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Times New Roman" panose="02020603050405020304"/>
                      </a:endParaRPr>
                    </a:p>
                  </a:txBody>
                  <a:tcPr marL="27861" marR="278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609431">
                <a:tc rowSpan="3">
                  <a:txBody>
                    <a:bodyPr/>
                    <a:lstStyle/>
                    <a:p>
                      <a:pPr indent="127000"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 smtClean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专业</a:t>
                      </a:r>
                      <a:endParaRPr lang="en-US" altLang="zh-CN" sz="1800" kern="100" dirty="0" smtClean="0">
                        <a:solidFill>
                          <a:schemeClr val="tx1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27861" marR="27861" marT="0" marB="0"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300" b="1" kern="100" dirty="0">
                          <a:solidFill>
                            <a:schemeClr val="accent6">
                              <a:lumMod val="25000"/>
                            </a:schemeClr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专业基础课</a:t>
                      </a:r>
                      <a:endParaRPr lang="zh-CN" sz="1300" b="1" kern="100" dirty="0">
                        <a:solidFill>
                          <a:schemeClr val="accent6">
                            <a:lumMod val="25000"/>
                          </a:schemeClr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Times New Roman" panose="02020603050405020304"/>
                      </a:endParaRPr>
                    </a:p>
                  </a:txBody>
                  <a:tcPr marL="27861" marR="278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300" kern="10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机械识图、汽车构造、汽车文化、汽车驾驶与维护、汽车电工基础、汽车修理基本技能、汽车检测、汽车电子控制技术、机械设计基础</a:t>
                      </a:r>
                      <a:endParaRPr lang="zh-CN" sz="1300" kern="100" dirty="0">
                        <a:solidFill>
                          <a:schemeClr val="tx1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Times New Roman" panose="02020603050405020304"/>
                      </a:endParaRPr>
                    </a:p>
                  </a:txBody>
                  <a:tcPr marL="27861" marR="278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60943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300" b="1" kern="100" dirty="0">
                          <a:solidFill>
                            <a:schemeClr val="accent6">
                              <a:lumMod val="25000"/>
                            </a:schemeClr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专业核心课</a:t>
                      </a:r>
                      <a:endParaRPr lang="zh-CN" sz="1300" b="1" kern="100" dirty="0">
                        <a:solidFill>
                          <a:schemeClr val="accent6">
                            <a:lumMod val="25000"/>
                          </a:schemeClr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Times New Roman" panose="02020603050405020304"/>
                      </a:endParaRPr>
                    </a:p>
                  </a:txBody>
                  <a:tcPr marL="27861" marR="278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300" kern="10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汽车发动机构造与维修、汽车电气设备构造与维修、汽车底盘构造与维修、汽车空调结构与维修、汽车维护与保养、汽车电子控制部件检测与调试、电工技术</a:t>
                      </a:r>
                      <a:endParaRPr lang="zh-CN" sz="1300" kern="100" dirty="0">
                        <a:solidFill>
                          <a:schemeClr val="tx1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Times New Roman" panose="02020603050405020304"/>
                      </a:endParaRPr>
                    </a:p>
                  </a:txBody>
                  <a:tcPr marL="27861" marR="278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047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300" b="1" kern="100" dirty="0">
                          <a:solidFill>
                            <a:schemeClr val="accent6">
                              <a:lumMod val="25000"/>
                            </a:schemeClr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专业拓展课</a:t>
                      </a:r>
                      <a:endParaRPr lang="zh-CN" sz="1300" b="1" kern="100" dirty="0">
                        <a:solidFill>
                          <a:schemeClr val="accent6">
                            <a:lumMod val="25000"/>
                          </a:schemeClr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Times New Roman" panose="02020603050405020304"/>
                      </a:endParaRPr>
                    </a:p>
                  </a:txBody>
                  <a:tcPr marL="27861" marR="278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300" kern="10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汽车营销、</a:t>
                      </a:r>
                      <a:r>
                        <a:rPr lang="zh-CN" altLang="en-US" sz="1300" kern="100" dirty="0">
                          <a:solidFill>
                            <a:srgbClr val="C00000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汽车改装、车联网技术</a:t>
                      </a:r>
                      <a:r>
                        <a:rPr lang="zh-CN" sz="1300" kern="10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、汽车金融、车辆保险、</a:t>
                      </a:r>
                      <a:r>
                        <a:rPr lang="zh-CN" sz="1300" kern="100" dirty="0">
                          <a:solidFill>
                            <a:srgbClr val="C00000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汽车维修企业管理</a:t>
                      </a:r>
                      <a:r>
                        <a:rPr lang="zh-CN" sz="1300" kern="10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等</a:t>
                      </a:r>
                      <a:endParaRPr lang="zh-CN" sz="1300" kern="100" dirty="0">
                        <a:solidFill>
                          <a:schemeClr val="tx1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Times New Roman" panose="02020603050405020304"/>
                      </a:endParaRPr>
                    </a:p>
                  </a:txBody>
                  <a:tcPr marL="27861" marR="278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921783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思源宋体 CN" pitchFamily="18" charset="-122"/>
                          <a:ea typeface="思源宋体 CN" pitchFamily="18" charset="-122"/>
                        </a:rPr>
                        <a:t>实践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思源宋体 CN" pitchFamily="18" charset="-122"/>
                        <a:ea typeface="思源宋体 CN" pitchFamily="18" charset="-122"/>
                      </a:endParaRPr>
                    </a:p>
                  </a:txBody>
                  <a:tcPr marL="27861" marR="27861" marT="0" marB="0"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127000" algn="l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300" kern="10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汽车底盘维修实训、汽车发动机维修实训、汽车电气系统维修实训、汽车钣金实训、汽车保险与理赔实训、汽车变速箱实训、汽车虚拟仿真实训、汽车性能实训、社会实践、顶岗实习、毕业实习、行业认识实践</a:t>
                      </a:r>
                      <a:endParaRPr lang="zh-CN" sz="1300" kern="100" dirty="0">
                        <a:solidFill>
                          <a:schemeClr val="tx1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Times New Roman" panose="02020603050405020304"/>
                      </a:endParaRPr>
                    </a:p>
                  </a:txBody>
                  <a:tcPr marL="27861" marR="278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935014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思源宋体 CN" pitchFamily="18" charset="-122"/>
                          <a:ea typeface="思源宋体 CN" pitchFamily="18" charset="-122"/>
                        </a:rPr>
                        <a:t>创业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思源宋体 CN" pitchFamily="18" charset="-122"/>
                        <a:ea typeface="思源宋体 CN" pitchFamily="18" charset="-122"/>
                      </a:endParaRPr>
                    </a:p>
                  </a:txBody>
                  <a:tcPr marL="27861" marR="27861" marT="0" marB="0"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127000" algn="l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300" kern="100" dirty="0">
                          <a:solidFill>
                            <a:srgbClr val="C00000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创新思维与创作力开发、创业基础与务实</a:t>
                      </a:r>
                      <a:r>
                        <a:rPr lang="zh-CN" sz="1300" kern="10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、企业计划与项目识别、</a:t>
                      </a:r>
                      <a:r>
                        <a:rPr lang="zh-CN" sz="1300" kern="100" dirty="0">
                          <a:solidFill>
                            <a:srgbClr val="C00000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商务礼仪</a:t>
                      </a:r>
                      <a:r>
                        <a:rPr lang="en-US" sz="1300" kern="100" dirty="0">
                          <a:solidFill>
                            <a:srgbClr val="C00000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/</a:t>
                      </a:r>
                      <a:r>
                        <a:rPr lang="zh-CN" sz="1300" kern="100" dirty="0">
                          <a:solidFill>
                            <a:srgbClr val="C00000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管理沟通</a:t>
                      </a:r>
                      <a:r>
                        <a:rPr lang="zh-CN" altLang="en-US" sz="1300" kern="10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、</a:t>
                      </a:r>
                      <a:r>
                        <a:rPr lang="zh-CN" sz="1300" kern="10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小微企业经营管理、小微企业、创业融资、创业风险管理；</a:t>
                      </a:r>
                      <a:r>
                        <a:rPr lang="zh-CN" sz="1300" kern="100" dirty="0">
                          <a:solidFill>
                            <a:srgbClr val="C00000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就业实践、创业实战对抗演练</a:t>
                      </a:r>
                      <a:r>
                        <a:rPr lang="zh-CN" sz="1300" kern="10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、项目融资</a:t>
                      </a:r>
                      <a:r>
                        <a:rPr lang="zh-CN" altLang="en-US" sz="1300" kern="10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等</a:t>
                      </a:r>
                      <a:endParaRPr lang="zh-CN" sz="1300" kern="100" dirty="0">
                        <a:solidFill>
                          <a:schemeClr val="tx1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思源宋体 CN" panose="02020400000000000000" charset="-122"/>
                      </a:endParaRPr>
                    </a:p>
                  </a:txBody>
                  <a:tcPr marL="27861" marR="278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04045" y="2379489"/>
            <a:ext cx="10990305" cy="1178560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  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同时，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结合学校主干专业，以</a:t>
            </a:r>
            <a:r>
              <a:rPr lang="zh-CN" altLang="zh-CN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核心课程和平台课程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为重点，兼顾</a:t>
            </a:r>
            <a:r>
              <a:rPr lang="zh-CN" altLang="zh-CN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关键能力课程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，帮助学校建设优质的</a:t>
            </a:r>
            <a:r>
              <a:rPr lang="zh-CN" altLang="zh-CN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开放共享型的教学资源库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，采用</a:t>
            </a:r>
            <a:r>
              <a:rPr lang="zh-CN" altLang="zh-CN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教学资源开发制作平台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协助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职业院校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开发优质教育资源，在传统教学资源的基础上创新形成</a:t>
            </a:r>
            <a:r>
              <a:rPr lang="zh-CN" altLang="zh-CN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特色教学资源体系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</a:p>
        </p:txBody>
      </p:sp>
      <p:grpSp>
        <p:nvGrpSpPr>
          <p:cNvPr id="9" name="组合 47"/>
          <p:cNvGrpSpPr/>
          <p:nvPr/>
        </p:nvGrpSpPr>
        <p:grpSpPr>
          <a:xfrm>
            <a:off x="820259" y="3454098"/>
            <a:ext cx="4498716" cy="2907506"/>
            <a:chOff x="5849884" y="2822923"/>
            <a:chExt cx="3137011" cy="289207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849884" y="2822923"/>
              <a:ext cx="3131615" cy="143589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849884" y="4229971"/>
              <a:ext cx="3137011" cy="1485029"/>
            </a:xfrm>
            <a:prstGeom prst="rect">
              <a:avLst/>
            </a:prstGeom>
          </p:spPr>
        </p:pic>
      </p:grpSp>
      <p:sp>
        <p:nvSpPr>
          <p:cNvPr id="13" name="TextBox 32"/>
          <p:cNvSpPr txBox="1"/>
          <p:nvPr/>
        </p:nvSpPr>
        <p:spPr>
          <a:xfrm>
            <a:off x="708174" y="719005"/>
            <a:ext cx="4885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5. 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赛名师智慧教学平台资源运用</a:t>
            </a:r>
            <a:endParaRPr lang="zh-CN" altLang="en-US" sz="2000" b="1" dirty="0">
              <a:solidFill>
                <a:srgbClr val="C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10" name="文本框 99"/>
          <p:cNvSpPr txBox="1">
            <a:spLocks noChangeArrowheads="1"/>
          </p:cNvSpPr>
          <p:nvPr/>
        </p:nvSpPr>
        <p:spPr bwMode="auto">
          <a:xfrm>
            <a:off x="656442" y="1133789"/>
            <a:ext cx="11089639" cy="1385047"/>
          </a:xfrm>
          <a:prstGeom prst="rect">
            <a:avLst/>
          </a:prstGeom>
          <a:noFill/>
        </p:spPr>
        <p:txBody>
          <a:bodyPr wrap="square" lIns="103684" tIns="51842" rIns="103684" bIns="51842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 提供集教学</a:t>
            </a:r>
            <a:r>
              <a:rPr lang="en-US" altLang="zh-CN" sz="16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+</a:t>
            </a:r>
            <a:r>
              <a:rPr lang="zh-CN" altLang="en-US" sz="16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师培于一体的课程资源，以线上授课视频</a:t>
            </a:r>
            <a:r>
              <a:rPr lang="en-US" altLang="zh-CN" sz="16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+</a:t>
            </a:r>
            <a:r>
              <a:rPr lang="zh-CN" altLang="en-US" sz="16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线下教学辅导相结合的方式，将名师的授课制作成精品视频课程，通过国泰安</a:t>
            </a:r>
            <a:r>
              <a:rPr lang="en-US" altLang="zh-CN" sz="16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O2O</a:t>
            </a:r>
            <a:r>
              <a:rPr lang="zh-CN" altLang="en-US" sz="16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教育云平台向师资薄弱的学校推广。同时为当地的老师提供</a:t>
            </a:r>
            <a:r>
              <a:rPr lang="en-US" altLang="zh-CN" sz="16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《</a:t>
            </a:r>
            <a:r>
              <a:rPr lang="zh-CN" altLang="en-US" sz="16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线下导师指导手册</a:t>
            </a:r>
            <a:r>
              <a:rPr lang="en-US" altLang="zh-CN" sz="16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》</a:t>
            </a:r>
            <a:r>
              <a:rPr lang="zh-CN" altLang="en-US" sz="16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，当地老师作为线下导师与学生进行互动（以提问、组织讨论、组织现场实验等形式），考察学生的学习进度，并因材施教，加深学生对名师视频中讲解的知识的理解。</a:t>
            </a:r>
            <a:endParaRPr lang="en-US" altLang="zh-CN" sz="1600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直接连接符 17"/>
          <p:cNvCxnSpPr/>
          <p:nvPr/>
        </p:nvCxnSpPr>
        <p:spPr>
          <a:xfrm>
            <a:off x="1768416" y="404813"/>
            <a:ext cx="98435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9197" y="3454098"/>
            <a:ext cx="4358185" cy="30169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2"/>
          <p:cNvSpPr txBox="1"/>
          <p:nvPr/>
        </p:nvSpPr>
        <p:spPr>
          <a:xfrm>
            <a:off x="708175" y="752056"/>
            <a:ext cx="522306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6. 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丰富的教学资源（赛名师线上课程）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220057" y="1332170"/>
          <a:ext cx="4941845" cy="4560570"/>
        </p:xfrm>
        <a:graphic>
          <a:graphicData uri="http://schemas.openxmlformats.org/drawingml/2006/table">
            <a:tbl>
              <a:tblPr/>
              <a:tblGrid>
                <a:gridCol w="779448"/>
                <a:gridCol w="4162397"/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序号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课程名称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汽车发动机构造与维修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汽车底盘构造与维修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汽车电气设备构造与维修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汽车美容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汽车钣金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汽车喷漆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汽车电工电子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汽车空调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新能源汽车结构与检修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新能源汽车教学资源库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高压安全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汽车构造与维修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发动机电控系统检修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汽车底盘故障诊断与排除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汽车构造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汽车维护与保养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汽车技术服务与营销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1768416" y="404813"/>
            <a:ext cx="9843576" cy="4598363"/>
            <a:chOff x="1768416" y="404813"/>
            <a:chExt cx="9843576" cy="459836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1715" y="2097197"/>
              <a:ext cx="4990703" cy="2905979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1768416" y="404813"/>
              <a:ext cx="98435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6769591" y="4619500"/>
              <a:ext cx="145626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800" dirty="0" smtClean="0">
                  <a:latin typeface="思源宋体 CN" pitchFamily="18" charset="-122"/>
                  <a:ea typeface="思源宋体 CN" pitchFamily="18" charset="-122"/>
                </a:rPr>
                <a:t>新能源汽车电动车虚拟拆</a:t>
              </a:r>
              <a:r>
                <a:rPr lang="en-US" altLang="zh-CN" sz="800" dirty="0" smtClean="0">
                  <a:latin typeface="思源宋体 CN" pitchFamily="18" charset="-122"/>
                  <a:ea typeface="思源宋体 CN" pitchFamily="18" charset="-122"/>
                </a:rPr>
                <a:t>…</a:t>
              </a:r>
              <a:endParaRPr lang="zh-CN" altLang="en-US" sz="800" dirty="0">
                <a:latin typeface="思源宋体 CN" pitchFamily="18" charset="-122"/>
                <a:ea typeface="思源宋体 CN" pitchFamily="18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405806" y="4617518"/>
              <a:ext cx="145626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800" dirty="0" smtClean="0">
                  <a:latin typeface="思源宋体 CN" pitchFamily="18" charset="-122"/>
                  <a:ea typeface="思源宋体 CN" pitchFamily="18" charset="-122"/>
                </a:rPr>
                <a:t>新能源汽车新能源汽车仪</a:t>
              </a:r>
              <a:r>
                <a:rPr lang="en-US" altLang="zh-CN" sz="800" dirty="0" smtClean="0">
                  <a:latin typeface="思源宋体 CN" pitchFamily="18" charset="-122"/>
                  <a:ea typeface="思源宋体 CN" pitchFamily="18" charset="-122"/>
                </a:rPr>
                <a:t>…</a:t>
              </a:r>
              <a:endParaRPr lang="zh-CN" altLang="en-US" sz="800" dirty="0">
                <a:latin typeface="思源宋体 CN" pitchFamily="18" charset="-122"/>
                <a:ea typeface="思源宋体 CN" pitchFamily="18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983022" y="4613558"/>
              <a:ext cx="145626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800" dirty="0" smtClean="0">
                  <a:latin typeface="思源宋体 CN" pitchFamily="18" charset="-122"/>
                  <a:ea typeface="思源宋体 CN" pitchFamily="18" charset="-122"/>
                </a:rPr>
                <a:t>新能源汽车混合动力汽车</a:t>
              </a:r>
              <a:r>
                <a:rPr lang="en-US" altLang="zh-CN" sz="800" dirty="0" smtClean="0">
                  <a:latin typeface="思源宋体 CN" pitchFamily="18" charset="-122"/>
                  <a:ea typeface="思源宋体 CN" pitchFamily="18" charset="-122"/>
                </a:rPr>
                <a:t>…</a:t>
              </a:r>
              <a:endParaRPr lang="zh-CN" altLang="en-US" sz="800" dirty="0">
                <a:latin typeface="思源宋体 CN" pitchFamily="18" charset="-122"/>
                <a:ea typeface="思源宋体 CN" pitchFamily="18" charset="-122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2"/>
          <p:cNvSpPr txBox="1"/>
          <p:nvPr/>
        </p:nvSpPr>
        <p:spPr>
          <a:xfrm>
            <a:off x="708175" y="807141"/>
            <a:ext cx="504183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7. 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丰富的教学资源（双师型专家库）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114007" y="1286383"/>
          <a:ext cx="10229495" cy="50350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2928"/>
                <a:gridCol w="1244259"/>
                <a:gridCol w="1217402"/>
                <a:gridCol w="7214906"/>
              </a:tblGrid>
              <a:tr h="237717"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b="1" u="none" strike="noStrike" dirty="0">
                          <a:solidFill>
                            <a:schemeClr val="bg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序号</a:t>
                      </a:r>
                      <a:endParaRPr lang="zh-CN" sz="1200" b="1" i="0" u="none" strike="noStrike" dirty="0">
                        <a:solidFill>
                          <a:schemeClr val="bg1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b="1" u="none" strike="noStrike" dirty="0">
                          <a:solidFill>
                            <a:schemeClr val="bg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姓名</a:t>
                      </a:r>
                      <a:endParaRPr lang="zh-CN" sz="1200" b="1" i="0" u="none" strike="noStrike" dirty="0">
                        <a:solidFill>
                          <a:schemeClr val="bg1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b="1" u="none" strike="noStrike" dirty="0">
                          <a:solidFill>
                            <a:schemeClr val="bg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类型</a:t>
                      </a:r>
                      <a:endParaRPr lang="zh-CN" sz="1200" b="1" i="0" u="none" strike="noStrike" dirty="0">
                        <a:solidFill>
                          <a:schemeClr val="bg1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b="1" u="none" strike="noStrike" dirty="0">
                          <a:solidFill>
                            <a:schemeClr val="bg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简历</a:t>
                      </a:r>
                      <a:endParaRPr lang="zh-CN" sz="1200" b="1" i="0" u="none" strike="noStrike" dirty="0">
                        <a:solidFill>
                          <a:schemeClr val="bg1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467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朱军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教授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车辆维修高级工程师，日产汽车（中国）有限公司北京培训中心总工程师，中国汽车工程学会 特聘专家，北京理工大学机械与车辆工程学院 兼职教授、硕士生导师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7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John </a:t>
                      </a:r>
                      <a:r>
                        <a:rPr lang="en-US" sz="1200" u="none" strike="noStrike" dirty="0" err="1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Vlaar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董事长、教授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伊莱特（国际）有限公司CVO，美国汽车培训经理委员会委员，英国IMI和香港IMI协会讲师，荷兰和欧洲工业协会讲师，菲律宾机械工程协会讲师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58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刘承志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高级技师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斯柯达（中国）前技术总监、深圳市第二高级技工学校汽车技术系主任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7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卢明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教授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柳州职业技术学院汽车与环境工程系主任,教授,高级工程师,教育部高职高专汽车类专业教学指导委员会委员,中央财政支持重点建设专业负责人,广西内燃机学会常务理事,柳州市第九届、第十届政协委员。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7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郝结来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讲师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2007年毕业于安徽科技学院工学院机电技术应用专业，合肥工业大学车辆工程专业研究生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7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王凯元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高级工程师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毕业于哈尔滨理工大学机械工程系，本科学历，工学学士学位，就职于高新现代智能系统股份有限公司，结构部经理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7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贺玉兵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高级讲师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国内著名车身修复专家、2007年全国汽车维修钣金技能竞赛冠军、深圳市第二高级技工学校高级讲师，享受国务院特殊津贴高技能人才，全国优秀指导教师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7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张红伟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教授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p 现任广州科技贸易职业学院机电工程学院院长、汽车检测与维修技术省级重点建设专业带头人、院级教学团队和科研创新团队负责人，教授、汽车维修高级技师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4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李东江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教授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高级工程师，汽车维修领域SAE-CHINA资深工程师，中国汽车工程学会特聘专家；中国汽车维修职业教育咨询委员会专家委员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44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高谋荣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副教授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2005年7月受聘深圳职业技术学院汽车运用技术专业教师；2006年-2009年全程参与第一批国家示范校汽车运用技术示范专业的建设工作 ；2008年7-8月新西兰理工大学 汽车课程教学培训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1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海鹏洲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教授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200" u="none" strike="noStrike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武汉理工大学副教授、硕士生导师；汕头大学特聘教授 、博士生导师;武汉造船工程学会 委员；武汉市科委科技创新基金评审委员会 专家组成员；武汉市民族委 副秘书长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思源宋体 CN" panose="02020400000000000000" charset="-122"/>
                      </a:endParaRPr>
                    </a:p>
                  </a:txBody>
                  <a:tcPr marL="6778" marR="6778" marT="677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直接连接符 7"/>
          <p:cNvCxnSpPr/>
          <p:nvPr/>
        </p:nvCxnSpPr>
        <p:spPr>
          <a:xfrm>
            <a:off x="1768416" y="404813"/>
            <a:ext cx="98435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0691" y="745615"/>
            <a:ext cx="3947618" cy="584654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588" tIns="42794" rIns="85588" bIns="42794" anchor="ctr"/>
          <a:lstStyle/>
          <a:p>
            <a:pPr marL="0" lvl="1" defTabSz="746125">
              <a:spcBef>
                <a:spcPct val="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（二）</a:t>
            </a:r>
            <a:r>
              <a:rPr lang="zh-CN" altLang="zh-CN" sz="24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新科技赋能实训中心</a:t>
            </a:r>
            <a:endParaRPr lang="zh-CN" altLang="en-US" sz="2400" b="1" dirty="0">
              <a:solidFill>
                <a:schemeClr val="bg1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218875" y="4395998"/>
            <a:ext cx="7504586" cy="2034921"/>
            <a:chOff x="4548869" y="4358956"/>
            <a:chExt cx="7240683" cy="2049385"/>
          </a:xfrm>
        </p:grpSpPr>
        <p:pic>
          <p:nvPicPr>
            <p:cNvPr id="36" name="Picture 2" descr="E:\校级VR中心折页修改\折页图片替换方案\VR课堂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623" y="4373420"/>
              <a:ext cx="3483929" cy="2020457"/>
            </a:xfrm>
            <a:prstGeom prst="rect">
              <a:avLst/>
            </a:prstGeom>
            <a:ln w="28575" cap="sq">
              <a:solidFill>
                <a:schemeClr val="bg1"/>
              </a:solidFill>
              <a:miter lim="800000"/>
              <a:headEnd/>
              <a:tailEnd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869" y="4358956"/>
              <a:ext cx="3638760" cy="2049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9" name="矩形 38"/>
          <p:cNvSpPr/>
          <p:nvPr/>
        </p:nvSpPr>
        <p:spPr>
          <a:xfrm>
            <a:off x="304564" y="2079606"/>
            <a:ext cx="37555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zh-CN" sz="1600" b="1" dirty="0" smtClean="0">
                <a:solidFill>
                  <a:srgbClr val="00B0F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理</a:t>
            </a:r>
            <a:r>
              <a:rPr lang="zh-CN" altLang="en-US" sz="1600" b="1" dirty="0" smtClean="0">
                <a:solidFill>
                  <a:srgbClr val="00B0F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实一体</a:t>
            </a:r>
            <a:r>
              <a:rPr lang="zh-CN" altLang="zh-CN" sz="1600" b="1" dirty="0" smtClean="0">
                <a:solidFill>
                  <a:srgbClr val="00B0F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教学</a:t>
            </a:r>
            <a:endParaRPr lang="en-US" altLang="zh-CN" sz="1600" b="1" dirty="0" smtClean="0">
              <a:solidFill>
                <a:srgbClr val="00B0F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 </a:t>
            </a:r>
            <a:r>
              <a:rPr lang="zh-CN" altLang="zh-CN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利用</a:t>
            </a:r>
            <a:r>
              <a:rPr lang="zh-CN" altLang="zh-CN" sz="1600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人脸识别技术</a:t>
            </a:r>
            <a:r>
              <a:rPr lang="zh-CN" altLang="zh-CN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、</a:t>
            </a:r>
            <a:r>
              <a:rPr lang="zh-CN" altLang="en-US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直播互动、</a:t>
            </a:r>
            <a:r>
              <a:rPr lang="zh-CN" altLang="zh-CN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课堂</a:t>
            </a:r>
            <a:r>
              <a:rPr lang="zh-CN" altLang="zh-CN" sz="1600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录播、行为</a:t>
            </a:r>
            <a:r>
              <a:rPr lang="zh-CN" altLang="zh-CN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分析</a:t>
            </a:r>
            <a:r>
              <a:rPr lang="zh-CN" altLang="en-US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等</a:t>
            </a:r>
            <a:r>
              <a:rPr lang="zh-CN" altLang="zh-CN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技术</a:t>
            </a:r>
            <a:r>
              <a:rPr lang="zh-CN" altLang="zh-CN" sz="1600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手段构建教学与智慧管理平台，实现教学全过程</a:t>
            </a:r>
            <a:r>
              <a:rPr lang="zh-CN" altLang="zh-CN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体验。</a:t>
            </a:r>
            <a:endParaRPr lang="zh-CN" altLang="zh-CN" sz="1600" dirty="0">
              <a:solidFill>
                <a:srgbClr val="0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rgbClr val="00B0F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虚拟仿真</a:t>
            </a:r>
            <a:r>
              <a:rPr lang="zh-CN" altLang="en-US" sz="1600" b="1" dirty="0">
                <a:solidFill>
                  <a:srgbClr val="00B0F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实训</a:t>
            </a:r>
            <a:endParaRPr lang="en-US" altLang="zh-CN" sz="1600" b="1" dirty="0">
              <a:solidFill>
                <a:srgbClr val="00B0F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VR</a:t>
            </a:r>
            <a:r>
              <a:rPr lang="zh-CN" altLang="zh-CN" sz="1600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仿真预实训可让师生熟悉实训设备、操作流程、注意事项，降低实训成本，提高掌握实训的速度及实训过程的安全</a:t>
            </a:r>
            <a:r>
              <a:rPr lang="zh-CN" altLang="zh-CN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  <a:endParaRPr lang="en-US" altLang="zh-CN" sz="1600" dirty="0" smtClean="0">
              <a:solidFill>
                <a:srgbClr val="0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rgbClr val="00B0F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实践</a:t>
            </a:r>
            <a:r>
              <a:rPr lang="zh-CN" altLang="zh-CN" sz="1600" b="1" dirty="0" smtClean="0">
                <a:solidFill>
                  <a:srgbClr val="00B0F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操作</a:t>
            </a:r>
            <a:r>
              <a:rPr lang="zh-CN" altLang="en-US" sz="1600" b="1" dirty="0" smtClean="0">
                <a:solidFill>
                  <a:srgbClr val="00B0F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训练</a:t>
            </a:r>
            <a:endParaRPr lang="en-US" altLang="zh-CN" sz="1600" b="1" dirty="0">
              <a:solidFill>
                <a:srgbClr val="00B0F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</a:t>
            </a:r>
            <a:r>
              <a:rPr lang="zh-CN" altLang="zh-CN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主要</a:t>
            </a:r>
            <a:r>
              <a:rPr lang="zh-CN" altLang="zh-CN" sz="1600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进行真实硬件装备的实训操作，加强操作手感，掌握真实操作，提升实操技能，强化实训效果</a:t>
            </a:r>
            <a:r>
              <a:rPr lang="zh-CN" altLang="zh-CN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  <a:endParaRPr lang="en-US" altLang="zh-CN" sz="1600" dirty="0" smtClean="0">
              <a:solidFill>
                <a:srgbClr val="0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8828" y="1281597"/>
            <a:ext cx="3665025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1. 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互联网</a:t>
            </a:r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+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智慧实训应用</a:t>
            </a:r>
            <a:endParaRPr lang="zh-CN" altLang="en-US" sz="2000" b="1" dirty="0">
              <a:solidFill>
                <a:srgbClr val="C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68416" y="404813"/>
            <a:ext cx="10178423" cy="3830536"/>
            <a:chOff x="1768416" y="404813"/>
            <a:chExt cx="10178423" cy="3830536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1768416" y="404813"/>
              <a:ext cx="98702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3000"/>
                      </a14:imgEffect>
                    </a14:imgLayer>
                  </a14:imgProps>
                </a:ext>
              </a:extLst>
            </a:blip>
            <a:srcRect t="8526" r="26125" b="31665"/>
            <a:stretch>
              <a:fillRect/>
            </a:stretch>
          </p:blipFill>
          <p:spPr>
            <a:xfrm>
              <a:off x="4218875" y="1601121"/>
              <a:ext cx="7653635" cy="2634228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2180" y="2707294"/>
              <a:ext cx="1797441" cy="1389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218875" y="2564721"/>
              <a:ext cx="201567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66CCFF"/>
                  </a:solidFill>
                  <a:latin typeface="思源宋体 CN" pitchFamily="18" charset="-122"/>
                  <a:ea typeface="思源宋体 CN" pitchFamily="18" charset="-122"/>
                </a:rPr>
                <a:t>理论教学区</a:t>
              </a:r>
              <a:endParaRPr lang="en-US" altLang="zh-CN" sz="1600" b="1" dirty="0" smtClean="0">
                <a:solidFill>
                  <a:srgbClr val="66CCFF"/>
                </a:solidFill>
                <a:latin typeface="思源宋体 CN" pitchFamily="18" charset="-122"/>
                <a:ea typeface="思源宋体 CN" pitchFamily="18" charset="-122"/>
              </a:endParaRPr>
            </a:p>
            <a:p>
              <a:pPr algn="ctr"/>
              <a:r>
                <a:rPr lang="zh-CN" altLang="en-US" sz="1600" b="1" dirty="0" smtClean="0">
                  <a:solidFill>
                    <a:srgbClr val="66CCFF"/>
                  </a:solidFill>
                  <a:latin typeface="思源宋体 CN" pitchFamily="18" charset="-122"/>
                  <a:ea typeface="思源宋体 CN" pitchFamily="18" charset="-122"/>
                </a:rPr>
                <a:t>（</a:t>
              </a:r>
              <a:r>
                <a:rPr lang="en-US" altLang="zh-CN" sz="1600" b="1" dirty="0">
                  <a:solidFill>
                    <a:srgbClr val="66CCFF"/>
                  </a:solidFill>
                  <a:latin typeface="思源宋体 CN" pitchFamily="18" charset="-122"/>
                  <a:ea typeface="思源宋体 CN" pitchFamily="18" charset="-122"/>
                </a:rPr>
                <a:t>GTA.I</a:t>
              </a:r>
              <a:r>
                <a:rPr lang="zh-CN" altLang="en-US" sz="1600" b="1" dirty="0">
                  <a:solidFill>
                    <a:srgbClr val="66CCFF"/>
                  </a:solidFill>
                  <a:latin typeface="思源宋体 CN" pitchFamily="18" charset="-122"/>
                  <a:ea typeface="思源宋体 CN" pitchFamily="18" charset="-122"/>
                </a:rPr>
                <a:t>智慧</a:t>
              </a:r>
              <a:r>
                <a:rPr lang="zh-CN" altLang="en-US" sz="1600" b="1" dirty="0" smtClean="0">
                  <a:solidFill>
                    <a:srgbClr val="66CCFF"/>
                  </a:solidFill>
                  <a:latin typeface="思源宋体 CN" pitchFamily="18" charset="-122"/>
                  <a:ea typeface="思源宋体 CN" pitchFamily="18" charset="-122"/>
                </a:rPr>
                <a:t>课堂）</a:t>
              </a:r>
              <a:endParaRPr lang="en-US" altLang="zh-CN" sz="1600" b="1" dirty="0" smtClean="0">
                <a:solidFill>
                  <a:srgbClr val="66CCFF"/>
                </a:solidFill>
                <a:latin typeface="思源宋体 CN" pitchFamily="18" charset="-122"/>
                <a:ea typeface="思源宋体 CN" pitchFamily="18" charset="-122"/>
              </a:endParaRPr>
            </a:p>
            <a:p>
              <a:pPr algn="ctr"/>
              <a:r>
                <a:rPr lang="zh-CN" altLang="en-US" sz="1400" dirty="0">
                  <a:latin typeface="思源宋体 CN" pitchFamily="18" charset="-122"/>
                  <a:ea typeface="思源宋体 CN" pitchFamily="18" charset="-122"/>
                </a:rPr>
                <a:t>高效</a:t>
              </a:r>
              <a:r>
                <a:rPr lang="zh-CN" altLang="en-US" sz="1400" dirty="0" smtClean="0">
                  <a:latin typeface="思源宋体 CN" pitchFamily="18" charset="-122"/>
                  <a:ea typeface="思源宋体 CN" pitchFamily="18" charset="-122"/>
                </a:rPr>
                <a:t>备课</a:t>
              </a:r>
              <a:endParaRPr lang="en-US" altLang="zh-CN" sz="1400" dirty="0" smtClean="0">
                <a:latin typeface="思源宋体 CN" pitchFamily="18" charset="-122"/>
                <a:ea typeface="思源宋体 CN" pitchFamily="18" charset="-122"/>
              </a:endParaRPr>
            </a:p>
            <a:p>
              <a:pPr algn="ctr"/>
              <a:r>
                <a:rPr lang="zh-CN" altLang="en-US" sz="1400" dirty="0" smtClean="0">
                  <a:latin typeface="思源宋体 CN" pitchFamily="18" charset="-122"/>
                  <a:ea typeface="思源宋体 CN" pitchFamily="18" charset="-122"/>
                </a:rPr>
                <a:t>互动课堂</a:t>
              </a:r>
              <a:endParaRPr lang="en-US" altLang="zh-CN" sz="1400" dirty="0" smtClean="0">
                <a:latin typeface="思源宋体 CN" pitchFamily="18" charset="-122"/>
                <a:ea typeface="思源宋体 CN" pitchFamily="18" charset="-122"/>
              </a:endParaRPr>
            </a:p>
            <a:p>
              <a:pPr algn="ctr"/>
              <a:r>
                <a:rPr lang="zh-CN" altLang="en-US" sz="1400" dirty="0" smtClean="0">
                  <a:latin typeface="思源宋体 CN" pitchFamily="18" charset="-122"/>
                  <a:ea typeface="思源宋体 CN" pitchFamily="18" charset="-122"/>
                </a:rPr>
                <a:t>多元评价</a:t>
              </a:r>
              <a:endParaRPr lang="en-US" altLang="zh-CN" sz="1400" dirty="0" smtClean="0">
                <a:latin typeface="思源宋体 CN" pitchFamily="18" charset="-122"/>
                <a:ea typeface="思源宋体 CN" pitchFamily="18" charset="-122"/>
              </a:endParaRPr>
            </a:p>
            <a:p>
              <a:pPr algn="ctr"/>
              <a:r>
                <a:rPr lang="zh-CN" altLang="en-US" sz="1400" dirty="0">
                  <a:latin typeface="思源宋体 CN" pitchFamily="18" charset="-122"/>
                  <a:ea typeface="思源宋体 CN" pitchFamily="18" charset="-122"/>
                </a:rPr>
                <a:t>智能管理</a:t>
              </a:r>
            </a:p>
          </p:txBody>
        </p: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1537" y="2673905"/>
              <a:ext cx="1797441" cy="1389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8296" y="2643710"/>
              <a:ext cx="1797441" cy="1389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7037857" y="2561822"/>
              <a:ext cx="201567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rgbClr val="66CCFF"/>
                  </a:solidFill>
                  <a:latin typeface="思源宋体 CN" pitchFamily="18" charset="-122"/>
                  <a:ea typeface="思源宋体 CN" pitchFamily="18" charset="-122"/>
                </a:rPr>
                <a:t>VR</a:t>
              </a:r>
              <a:r>
                <a:rPr lang="zh-CN" altLang="en-US" sz="1600" b="1" dirty="0" smtClean="0">
                  <a:solidFill>
                    <a:srgbClr val="66CCFF"/>
                  </a:solidFill>
                  <a:latin typeface="思源宋体 CN" pitchFamily="18" charset="-122"/>
                  <a:ea typeface="思源宋体 CN" pitchFamily="18" charset="-122"/>
                </a:rPr>
                <a:t>预实训区</a:t>
              </a:r>
              <a:endParaRPr lang="en-US" altLang="zh-CN" sz="1600" b="1" dirty="0" smtClean="0">
                <a:solidFill>
                  <a:srgbClr val="66CCFF"/>
                </a:solidFill>
                <a:latin typeface="思源宋体 CN" pitchFamily="18" charset="-122"/>
                <a:ea typeface="思源宋体 CN" pitchFamily="18" charset="-122"/>
              </a:endParaRPr>
            </a:p>
            <a:p>
              <a:pPr algn="ctr"/>
              <a:r>
                <a:rPr lang="zh-CN" altLang="en-US" sz="1600" b="1" dirty="0" smtClean="0">
                  <a:solidFill>
                    <a:srgbClr val="66CCFF"/>
                  </a:solidFill>
                  <a:latin typeface="思源宋体 CN" pitchFamily="18" charset="-122"/>
                  <a:ea typeface="思源宋体 CN" pitchFamily="18" charset="-122"/>
                </a:rPr>
                <a:t>（</a:t>
              </a:r>
              <a:r>
                <a:rPr lang="en-US" altLang="zh-CN" sz="1600" b="1" dirty="0" smtClean="0">
                  <a:solidFill>
                    <a:srgbClr val="66CCFF"/>
                  </a:solidFill>
                  <a:latin typeface="思源宋体 CN" pitchFamily="18" charset="-122"/>
                  <a:ea typeface="思源宋体 CN" pitchFamily="18" charset="-122"/>
                </a:rPr>
                <a:t>VR</a:t>
              </a:r>
              <a:r>
                <a:rPr lang="zh-CN" altLang="en-US" sz="1600" b="1" dirty="0" smtClean="0">
                  <a:solidFill>
                    <a:srgbClr val="66CCFF"/>
                  </a:solidFill>
                  <a:latin typeface="思源宋体 CN" pitchFamily="18" charset="-122"/>
                  <a:ea typeface="思源宋体 CN" pitchFamily="18" charset="-122"/>
                </a:rPr>
                <a:t>智慧实训室）</a:t>
              </a:r>
              <a:endParaRPr lang="en-US" altLang="zh-CN" sz="1600" b="1" dirty="0" smtClean="0">
                <a:solidFill>
                  <a:srgbClr val="66CCFF"/>
                </a:solidFill>
                <a:latin typeface="思源宋体 CN" pitchFamily="18" charset="-122"/>
                <a:ea typeface="思源宋体 CN" pitchFamily="18" charset="-122"/>
              </a:endParaRPr>
            </a:p>
            <a:p>
              <a:pPr algn="ctr"/>
              <a:r>
                <a:rPr lang="zh-CN" altLang="en-US" sz="1400" dirty="0" smtClean="0">
                  <a:latin typeface="思源宋体 CN" pitchFamily="18" charset="-122"/>
                  <a:ea typeface="思源宋体 CN" pitchFamily="18" charset="-122"/>
                </a:rPr>
                <a:t>仿真实训</a:t>
              </a:r>
              <a:endParaRPr lang="en-US" altLang="zh-CN" sz="1400" dirty="0" smtClean="0">
                <a:latin typeface="思源宋体 CN" pitchFamily="18" charset="-122"/>
                <a:ea typeface="思源宋体 CN" pitchFamily="18" charset="-122"/>
              </a:endParaRPr>
            </a:p>
            <a:p>
              <a:pPr algn="ctr"/>
              <a:r>
                <a:rPr lang="zh-CN" altLang="en-US" sz="1400" dirty="0">
                  <a:latin typeface="思源宋体 CN" pitchFamily="18" charset="-122"/>
                  <a:ea typeface="思源宋体 CN" pitchFamily="18" charset="-122"/>
                </a:rPr>
                <a:t>探索</a:t>
              </a:r>
              <a:r>
                <a:rPr lang="zh-CN" altLang="en-US" sz="1400" dirty="0" smtClean="0">
                  <a:latin typeface="思源宋体 CN" pitchFamily="18" charset="-122"/>
                  <a:ea typeface="思源宋体 CN" pitchFamily="18" charset="-122"/>
                </a:rPr>
                <a:t>互动</a:t>
              </a:r>
              <a:endParaRPr lang="en-US" altLang="zh-CN" sz="1400" dirty="0" smtClean="0">
                <a:latin typeface="思源宋体 CN" pitchFamily="18" charset="-122"/>
                <a:ea typeface="思源宋体 CN" pitchFamily="18" charset="-122"/>
              </a:endParaRPr>
            </a:p>
            <a:p>
              <a:pPr algn="ctr"/>
              <a:r>
                <a:rPr lang="zh-CN" altLang="en-US" sz="1400" dirty="0" smtClean="0">
                  <a:latin typeface="思源宋体 CN" pitchFamily="18" charset="-122"/>
                  <a:ea typeface="思源宋体 CN" pitchFamily="18" charset="-122"/>
                </a:rPr>
                <a:t>模拟教学</a:t>
              </a:r>
              <a:endParaRPr lang="en-US" altLang="zh-CN" sz="1400" dirty="0" smtClean="0">
                <a:latin typeface="思源宋体 CN" pitchFamily="18" charset="-122"/>
                <a:ea typeface="思源宋体 CN" pitchFamily="18" charset="-122"/>
              </a:endParaRPr>
            </a:p>
            <a:p>
              <a:pPr algn="ctr"/>
              <a:r>
                <a:rPr lang="zh-CN" altLang="en-US" sz="1400" dirty="0">
                  <a:latin typeface="思源宋体 CN" pitchFamily="18" charset="-122"/>
                  <a:ea typeface="思源宋体 CN" pitchFamily="18" charset="-122"/>
                </a:rPr>
                <a:t>安全高效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763704" y="2528736"/>
              <a:ext cx="201567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66CCFF"/>
                  </a:solidFill>
                  <a:latin typeface="思源宋体 CN" pitchFamily="18" charset="-122"/>
                  <a:ea typeface="思源宋体 CN" pitchFamily="18" charset="-122"/>
                </a:rPr>
                <a:t>实训操作区</a:t>
              </a:r>
              <a:endParaRPr lang="en-US" altLang="zh-CN" sz="1600" b="1" dirty="0" smtClean="0">
                <a:solidFill>
                  <a:srgbClr val="66CCFF"/>
                </a:solidFill>
                <a:latin typeface="思源宋体 CN" pitchFamily="18" charset="-122"/>
                <a:ea typeface="思源宋体 CN" pitchFamily="18" charset="-122"/>
              </a:endParaRPr>
            </a:p>
            <a:p>
              <a:pPr algn="ctr"/>
              <a:r>
                <a:rPr lang="zh-CN" altLang="en-US" sz="1600" b="1" dirty="0" smtClean="0">
                  <a:solidFill>
                    <a:srgbClr val="66CCFF"/>
                  </a:solidFill>
                  <a:latin typeface="思源宋体 CN" pitchFamily="18" charset="-122"/>
                  <a:ea typeface="思源宋体 CN" pitchFamily="18" charset="-122"/>
                </a:rPr>
                <a:t>（智能实训室）</a:t>
              </a:r>
              <a:endParaRPr lang="en-US" altLang="zh-CN" sz="1600" b="1" dirty="0" smtClean="0">
                <a:solidFill>
                  <a:srgbClr val="66CCFF"/>
                </a:solidFill>
                <a:latin typeface="思源宋体 CN" pitchFamily="18" charset="-122"/>
                <a:ea typeface="思源宋体 CN" pitchFamily="18" charset="-122"/>
              </a:endParaRPr>
            </a:p>
            <a:p>
              <a:pPr algn="ctr"/>
              <a:r>
                <a:rPr lang="zh-CN" altLang="en-US" sz="1400" dirty="0" smtClean="0">
                  <a:latin typeface="思源宋体 CN" pitchFamily="18" charset="-122"/>
                  <a:ea typeface="思源宋体 CN" pitchFamily="18" charset="-122"/>
                </a:rPr>
                <a:t>智能实训</a:t>
              </a:r>
              <a:endParaRPr lang="en-US" altLang="zh-CN" sz="1400" dirty="0" smtClean="0">
                <a:latin typeface="思源宋体 CN" pitchFamily="18" charset="-122"/>
                <a:ea typeface="思源宋体 CN" pitchFamily="18" charset="-122"/>
              </a:endParaRPr>
            </a:p>
            <a:p>
              <a:pPr algn="ctr"/>
              <a:r>
                <a:rPr lang="zh-CN" altLang="en-US" sz="1400" dirty="0" smtClean="0">
                  <a:latin typeface="思源宋体 CN" pitchFamily="18" charset="-122"/>
                  <a:ea typeface="思源宋体 CN" pitchFamily="18" charset="-122"/>
                </a:rPr>
                <a:t>高效管理</a:t>
              </a:r>
              <a:endParaRPr lang="en-US" altLang="zh-CN" sz="1400" dirty="0" smtClean="0">
                <a:latin typeface="思源宋体 CN" pitchFamily="18" charset="-122"/>
                <a:ea typeface="思源宋体 CN" pitchFamily="18" charset="-122"/>
              </a:endParaRPr>
            </a:p>
            <a:p>
              <a:pPr algn="ctr"/>
              <a:r>
                <a:rPr lang="zh-CN" altLang="en-US" sz="1400" dirty="0">
                  <a:latin typeface="思源宋体 CN" pitchFamily="18" charset="-122"/>
                  <a:ea typeface="思源宋体 CN" pitchFamily="18" charset="-122"/>
                </a:rPr>
                <a:t>实践</a:t>
              </a:r>
              <a:r>
                <a:rPr lang="zh-CN" altLang="en-US" sz="1400" dirty="0" smtClean="0">
                  <a:latin typeface="思源宋体 CN" pitchFamily="18" charset="-122"/>
                  <a:ea typeface="思源宋体 CN" pitchFamily="18" charset="-122"/>
                </a:rPr>
                <a:t>考核</a:t>
              </a:r>
              <a:endParaRPr lang="en-US" altLang="zh-CN" sz="1400" dirty="0" smtClean="0">
                <a:latin typeface="思源宋体 CN" pitchFamily="18" charset="-122"/>
                <a:ea typeface="思源宋体 CN" pitchFamily="18" charset="-122"/>
              </a:endParaRPr>
            </a:p>
            <a:p>
              <a:pPr algn="ctr"/>
              <a:r>
                <a:rPr lang="zh-CN" altLang="en-US" sz="1400" dirty="0">
                  <a:latin typeface="思源宋体 CN" pitchFamily="18" charset="-122"/>
                  <a:ea typeface="思源宋体 CN" pitchFamily="18" charset="-122"/>
                </a:rPr>
                <a:t>个性定制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556505" y="1599073"/>
              <a:ext cx="1594914" cy="338554"/>
            </a:xfrm>
            <a:prstGeom prst="rect">
              <a:avLst/>
            </a:prstGeom>
            <a:solidFill>
              <a:srgbClr val="66CC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思源宋体 CN" pitchFamily="18" charset="-122"/>
                  <a:ea typeface="思源宋体 CN" pitchFamily="18" charset="-122"/>
                </a:rPr>
                <a:t>环境全面感知</a:t>
              </a:r>
              <a:endParaRPr lang="zh-CN" altLang="en-US" sz="1600" dirty="0">
                <a:solidFill>
                  <a:schemeClr val="bg1"/>
                </a:solidFill>
                <a:latin typeface="思源宋体 CN" pitchFamily="18" charset="-122"/>
                <a:ea typeface="思源宋体 CN" pitchFamily="18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17638" y="1611944"/>
              <a:ext cx="1594914" cy="338554"/>
            </a:xfrm>
            <a:prstGeom prst="rect">
              <a:avLst/>
            </a:prstGeom>
            <a:solidFill>
              <a:srgbClr val="66CC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思源宋体 CN" pitchFamily="18" charset="-122"/>
                  <a:ea typeface="思源宋体 CN" pitchFamily="18" charset="-122"/>
                </a:rPr>
                <a:t>线上线下联动</a:t>
              </a:r>
              <a:endParaRPr lang="zh-CN" altLang="en-US" sz="1600" dirty="0">
                <a:solidFill>
                  <a:schemeClr val="bg1"/>
                </a:solidFill>
                <a:latin typeface="思源宋体 CN" pitchFamily="18" charset="-122"/>
                <a:ea typeface="思源宋体 CN" pitchFamily="18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22589" y="1611944"/>
              <a:ext cx="1594914" cy="338554"/>
            </a:xfrm>
            <a:prstGeom prst="rect">
              <a:avLst/>
            </a:prstGeom>
            <a:solidFill>
              <a:srgbClr val="66CC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思源宋体 CN" pitchFamily="18" charset="-122"/>
                  <a:ea typeface="思源宋体 CN" pitchFamily="18" charset="-122"/>
                </a:rPr>
                <a:t>海量数据支撑</a:t>
              </a:r>
              <a:endParaRPr lang="zh-CN" altLang="en-US" sz="1600" dirty="0">
                <a:solidFill>
                  <a:schemeClr val="bg1"/>
                </a:solidFill>
                <a:latin typeface="思源宋体 CN" pitchFamily="18" charset="-122"/>
                <a:ea typeface="思源宋体 CN" pitchFamily="18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351925" y="1611944"/>
              <a:ext cx="1594914" cy="338554"/>
            </a:xfrm>
            <a:prstGeom prst="rect">
              <a:avLst/>
            </a:prstGeom>
            <a:solidFill>
              <a:srgbClr val="66CC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思源宋体 CN" pitchFamily="18" charset="-122"/>
                  <a:ea typeface="思源宋体 CN" pitchFamily="18" charset="-122"/>
                </a:rPr>
                <a:t>开放学习环境</a:t>
              </a:r>
              <a:endParaRPr lang="zh-CN" altLang="en-US" sz="1600" dirty="0">
                <a:solidFill>
                  <a:schemeClr val="bg1"/>
                </a:solidFill>
                <a:latin typeface="思源宋体 CN" pitchFamily="18" charset="-122"/>
                <a:ea typeface="思源宋体 CN" pitchFamily="18" charset="-122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rcRect t="15" b="15"/>
          <a:stretch>
            <a:fillRect/>
          </a:stretch>
        </p:blipFill>
        <p:spPr>
          <a:xfrm>
            <a:off x="2092623" y="1714836"/>
            <a:ext cx="2408555" cy="165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718" y="4095106"/>
            <a:ext cx="2410460" cy="160083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文本框 24"/>
          <p:cNvSpPr txBox="1"/>
          <p:nvPr/>
        </p:nvSpPr>
        <p:spPr>
          <a:xfrm>
            <a:off x="2661583" y="3399491"/>
            <a:ext cx="12706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" panose="02020400000000000000" charset="-122"/>
                <a:ea typeface="思源宋体 CN" panose="02020400000000000000" charset="-122"/>
              </a:rPr>
              <a:t>传统实训</a:t>
            </a:r>
          </a:p>
        </p:txBody>
      </p:sp>
      <p:sp>
        <p:nvSpPr>
          <p:cNvPr id="24" name="文本框 28"/>
          <p:cNvSpPr txBox="1"/>
          <p:nvPr/>
        </p:nvSpPr>
        <p:spPr>
          <a:xfrm>
            <a:off x="2496165" y="5895630"/>
            <a:ext cx="1599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国泰安</a:t>
            </a:r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VR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实训</a:t>
            </a:r>
          </a:p>
        </p:txBody>
      </p:sp>
      <p:sp>
        <p:nvSpPr>
          <p:cNvPr id="35" name="文本框 47"/>
          <p:cNvSpPr txBox="1"/>
          <p:nvPr/>
        </p:nvSpPr>
        <p:spPr>
          <a:xfrm>
            <a:off x="1130572" y="1917419"/>
            <a:ext cx="9805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latinLnBrk="0" hangingPunct="1">
              <a:lnSpc>
                <a:spcPct val="200000"/>
              </a:lnSpc>
            </a:pPr>
            <a:r>
              <a:rPr lang="zh-CN" altLang="en-US" sz="1300" b="1" dirty="0">
                <a:effectLst>
                  <a:reflection blurRad="6350" stA="53000" endA="300" endPos="35500" dir="5400000" sy="-90000" algn="bl" rotWithShape="0"/>
                </a:effectLst>
                <a:uFillTx/>
                <a:latin typeface="思源宋体 CN" panose="02020400000000000000" charset="-122"/>
                <a:ea typeface="思源宋体 CN" panose="02020400000000000000" charset="-122"/>
              </a:rPr>
              <a:t>操作危险</a:t>
            </a:r>
          </a:p>
          <a:p>
            <a:pPr eaLnBrk="1" latinLnBrk="0" hangingPunct="1">
              <a:lnSpc>
                <a:spcPct val="200000"/>
              </a:lnSpc>
            </a:pPr>
            <a:r>
              <a:rPr lang="zh-CN" altLang="en-US" sz="1300" b="1" dirty="0">
                <a:effectLst>
                  <a:reflection blurRad="6350" stA="53000" endA="300" endPos="35500" dir="5400000" sy="-90000" algn="bl" rotWithShape="0"/>
                </a:effectLst>
                <a:uFillTx/>
                <a:latin typeface="思源宋体 CN" panose="02020400000000000000" charset="-122"/>
                <a:ea typeface="思源宋体 CN" panose="02020400000000000000" charset="-122"/>
              </a:rPr>
              <a:t>设备昂贵</a:t>
            </a:r>
          </a:p>
          <a:p>
            <a:pPr eaLnBrk="1" latinLnBrk="0" hangingPunct="1">
              <a:lnSpc>
                <a:spcPct val="200000"/>
              </a:lnSpc>
            </a:pPr>
            <a:r>
              <a:rPr lang="zh-CN" altLang="en-US" sz="1300" b="1" dirty="0">
                <a:effectLst>
                  <a:reflection blurRad="6350" stA="53000" endA="300" endPos="35500" dir="5400000" sy="-90000" algn="bl" rotWithShape="0"/>
                </a:effectLst>
                <a:uFillTx/>
                <a:latin typeface="思源宋体 CN" panose="02020400000000000000" charset="-122"/>
                <a:ea typeface="思源宋体 CN" panose="02020400000000000000" charset="-122"/>
              </a:rPr>
              <a:t>损耗严重</a:t>
            </a:r>
          </a:p>
        </p:txBody>
      </p:sp>
      <p:sp>
        <p:nvSpPr>
          <p:cNvPr id="36" name="文本框 48"/>
          <p:cNvSpPr txBox="1"/>
          <p:nvPr/>
        </p:nvSpPr>
        <p:spPr>
          <a:xfrm>
            <a:off x="1130572" y="4372951"/>
            <a:ext cx="9805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latinLnBrk="0" hangingPunct="1">
              <a:lnSpc>
                <a:spcPct val="200000"/>
              </a:lnSpc>
              <a:buNone/>
            </a:pPr>
            <a:r>
              <a:rPr lang="zh-CN" altLang="en-US" sz="1300" b="1" dirty="0">
                <a:effectLst>
                  <a:reflection blurRad="6350" stA="53000" endA="300" endPos="35500" dir="5400000" sy="-90000" algn="bl" rotWithShape="0"/>
                </a:effectLst>
                <a:uFillTx/>
                <a:latin typeface="思源宋体 CN" panose="02020400000000000000" charset="-122"/>
                <a:ea typeface="思源宋体 CN" panose="02020400000000000000" charset="-122"/>
              </a:rPr>
              <a:t>安全可逆</a:t>
            </a:r>
          </a:p>
          <a:p>
            <a:pPr eaLnBrk="1" latinLnBrk="0" hangingPunct="1">
              <a:lnSpc>
                <a:spcPct val="200000"/>
              </a:lnSpc>
              <a:buNone/>
            </a:pPr>
            <a:r>
              <a:rPr lang="zh-CN" altLang="en-US" sz="1300" b="1" dirty="0">
                <a:effectLst>
                  <a:reflection blurRad="6350" stA="53000" endA="300" endPos="35500" dir="5400000" sy="-90000" algn="bl" rotWithShape="0"/>
                </a:effectLst>
                <a:uFillTx/>
                <a:latin typeface="思源宋体 CN" panose="02020400000000000000" charset="-122"/>
                <a:ea typeface="思源宋体 CN" panose="02020400000000000000" charset="-122"/>
              </a:rPr>
              <a:t>学科兼容</a:t>
            </a:r>
          </a:p>
          <a:p>
            <a:pPr eaLnBrk="1" latinLnBrk="0" hangingPunct="1">
              <a:lnSpc>
                <a:spcPct val="200000"/>
              </a:lnSpc>
              <a:buNone/>
            </a:pPr>
            <a:r>
              <a:rPr lang="zh-CN" altLang="en-US" sz="1300" b="1" dirty="0">
                <a:effectLst>
                  <a:reflection blurRad="6350" stA="53000" endA="300" endPos="35500" dir="5400000" sy="-90000" algn="bl" rotWithShape="0"/>
                </a:effectLst>
                <a:uFillTx/>
                <a:latin typeface="思源宋体 CN" panose="02020400000000000000" charset="-122"/>
                <a:ea typeface="思源宋体 CN" panose="02020400000000000000" charset="-122"/>
              </a:rPr>
              <a:t>节约成本</a:t>
            </a: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657" y="1714836"/>
            <a:ext cx="5289941" cy="3981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32"/>
          <p:cNvSpPr txBox="1"/>
          <p:nvPr/>
        </p:nvSpPr>
        <p:spPr>
          <a:xfrm>
            <a:off x="561445" y="824416"/>
            <a:ext cx="3473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2. VR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虚拟仿真实训中心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连接符 31"/>
          <p:cNvCxnSpPr/>
          <p:nvPr/>
        </p:nvCxnSpPr>
        <p:spPr>
          <a:xfrm>
            <a:off x="1768416" y="404813"/>
            <a:ext cx="98997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38464" y="706957"/>
            <a:ext cx="5358292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3. 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“教学做” 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一体化实训室效果图</a:t>
            </a: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4" b="2713"/>
          <a:stretch>
            <a:fillRect/>
          </a:stretch>
        </p:blipFill>
        <p:spPr bwMode="auto">
          <a:xfrm>
            <a:off x="2069440" y="1376565"/>
            <a:ext cx="3803369" cy="2315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D:\标准模板\实训基地方案\2-1-2 高技能人才实训基地\河北\沧州最终稿\沧州职业技术学院公共实训中心20161228\沧州职业技术学院彩色分区图和意向效果图\五到十六层意向图\新能源汽车实训室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4"/>
          <a:stretch>
            <a:fillRect/>
          </a:stretch>
        </p:blipFill>
        <p:spPr bwMode="auto">
          <a:xfrm>
            <a:off x="2101987" y="3836436"/>
            <a:ext cx="3725665" cy="239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2015谭志友－GTA\效果图申请表\西安 万通VR虚拟教学体验厅水印051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300" y="3836436"/>
            <a:ext cx="3984860" cy="239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E:\2015谭志友－GTA\效果图申请表\Q-汽车专业\长沙汽车营销实训室角度二 (1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53" y="1376565"/>
            <a:ext cx="3956036" cy="231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连接符 31"/>
          <p:cNvCxnSpPr/>
          <p:nvPr/>
        </p:nvCxnSpPr>
        <p:spPr>
          <a:xfrm>
            <a:off x="1768416" y="404813"/>
            <a:ext cx="98702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MH_Other_1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 rot="5400000" flipH="1" flipV="1">
            <a:off x="3077105" y="4599518"/>
            <a:ext cx="409575" cy="211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MH_Other_2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 rot="5400000" flipH="1" flipV="1">
            <a:off x="5718705" y="4599518"/>
            <a:ext cx="409575" cy="211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MH_Other_3"/>
          <p:cNvCxnSpPr>
            <a:cxnSpLocks noChangeShapeType="1"/>
          </p:cNvCxnSpPr>
          <p:nvPr>
            <p:custDataLst>
              <p:tags r:id="rId3"/>
            </p:custDataLst>
          </p:nvPr>
        </p:nvCxnSpPr>
        <p:spPr bwMode="auto">
          <a:xfrm rot="5400000" flipH="1" flipV="1">
            <a:off x="8258705" y="4599518"/>
            <a:ext cx="409575" cy="211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MH_Other_4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 rot="5400000" flipH="1" flipV="1">
            <a:off x="4397111" y="3182674"/>
            <a:ext cx="411163" cy="211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MH_Other_5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 rot="5400000" flipH="1" flipV="1">
            <a:off x="6937110" y="3182674"/>
            <a:ext cx="411163" cy="211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MH_Other_6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 rot="5400000" flipH="1" flipV="1">
            <a:off x="1754453" y="3181616"/>
            <a:ext cx="411163" cy="423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MH_Other_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096433" y="3236913"/>
            <a:ext cx="1727200" cy="1295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>
            <a:noFill/>
            <a:rou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rgbClr val="FFFFFF"/>
                </a:solidFill>
                <a:latin typeface="思源宋体 CN" panose="02020400000000000000" charset="-122"/>
                <a:ea typeface="思源宋体 CN" panose="02020400000000000000" charset="-122"/>
              </a:rPr>
              <a:t>1</a:t>
            </a:r>
          </a:p>
        </p:txBody>
      </p:sp>
      <p:sp>
        <p:nvSpPr>
          <p:cNvPr id="48" name="MH_Other_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692401" y="3236913"/>
            <a:ext cx="1452033" cy="1295400"/>
          </a:xfrm>
          <a:custGeom>
            <a:avLst/>
            <a:gdLst>
              <a:gd name="connsiteX0" fmla="*/ 441458 w 1089158"/>
              <a:gd name="connsiteY0" fmla="*/ 0 h 1295400"/>
              <a:gd name="connsiteX1" fmla="*/ 1089158 w 1089158"/>
              <a:gd name="connsiteY1" fmla="*/ 647700 h 1295400"/>
              <a:gd name="connsiteX2" fmla="*/ 441458 w 1089158"/>
              <a:gd name="connsiteY2" fmla="*/ 1295400 h 1295400"/>
              <a:gd name="connsiteX3" fmla="*/ 79323 w 1089158"/>
              <a:gd name="connsiteY3" fmla="*/ 1184783 h 1295400"/>
              <a:gd name="connsiteX4" fmla="*/ 0 w 1089158"/>
              <a:gd name="connsiteY4" fmla="*/ 1119336 h 1295400"/>
              <a:gd name="connsiteX5" fmla="*/ 53741 w 1089158"/>
              <a:gd name="connsiteY5" fmla="*/ 1054202 h 1295400"/>
              <a:gd name="connsiteX6" fmla="*/ 177910 w 1089158"/>
              <a:gd name="connsiteY6" fmla="*/ 647700 h 1295400"/>
              <a:gd name="connsiteX7" fmla="*/ 53741 w 1089158"/>
              <a:gd name="connsiteY7" fmla="*/ 241198 h 1295400"/>
              <a:gd name="connsiteX8" fmla="*/ 0 w 1089158"/>
              <a:gd name="connsiteY8" fmla="*/ 176064 h 1295400"/>
              <a:gd name="connsiteX9" fmla="*/ 79323 w 1089158"/>
              <a:gd name="connsiteY9" fmla="*/ 110617 h 1295400"/>
              <a:gd name="connsiteX10" fmla="*/ 441458 w 1089158"/>
              <a:gd name="connsiteY10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9158" h="1295400">
                <a:moveTo>
                  <a:pt x="441458" y="0"/>
                </a:moveTo>
                <a:cubicBezTo>
                  <a:pt x="799173" y="0"/>
                  <a:pt x="1089158" y="289985"/>
                  <a:pt x="1089158" y="647700"/>
                </a:cubicBezTo>
                <a:cubicBezTo>
                  <a:pt x="1089158" y="1005415"/>
                  <a:pt x="799173" y="1295400"/>
                  <a:pt x="441458" y="1295400"/>
                </a:cubicBezTo>
                <a:cubicBezTo>
                  <a:pt x="307315" y="1295400"/>
                  <a:pt x="182696" y="1254621"/>
                  <a:pt x="79323" y="1184783"/>
                </a:cubicBezTo>
                <a:lnTo>
                  <a:pt x="0" y="1119336"/>
                </a:lnTo>
                <a:lnTo>
                  <a:pt x="53741" y="1054202"/>
                </a:lnTo>
                <a:cubicBezTo>
                  <a:pt x="132135" y="938164"/>
                  <a:pt x="177910" y="798278"/>
                  <a:pt x="177910" y="647700"/>
                </a:cubicBezTo>
                <a:cubicBezTo>
                  <a:pt x="177910" y="497123"/>
                  <a:pt x="132135" y="357237"/>
                  <a:pt x="53741" y="241198"/>
                </a:cubicBezTo>
                <a:lnTo>
                  <a:pt x="0" y="176064"/>
                </a:lnTo>
                <a:lnTo>
                  <a:pt x="79323" y="110617"/>
                </a:lnTo>
                <a:cubicBezTo>
                  <a:pt x="182696" y="40779"/>
                  <a:pt x="307315" y="0"/>
                  <a:pt x="441458" y="0"/>
                </a:cubicBezTo>
                <a:close/>
              </a:path>
            </a:pathLst>
          </a:custGeom>
          <a:solidFill>
            <a:srgbClr val="F2F2F2"/>
          </a:solidFill>
          <a:ln w="9525">
            <a:noFill/>
            <a:rou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accent1">
                    <a:lumMod val="7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rPr>
              <a:t>2</a:t>
            </a:r>
          </a:p>
        </p:txBody>
      </p:sp>
      <p:sp>
        <p:nvSpPr>
          <p:cNvPr id="49" name="MH_Other_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013201" y="3236913"/>
            <a:ext cx="1452033" cy="1295400"/>
          </a:xfrm>
          <a:custGeom>
            <a:avLst/>
            <a:gdLst>
              <a:gd name="connsiteX0" fmla="*/ 441458 w 1089158"/>
              <a:gd name="connsiteY0" fmla="*/ 0 h 1295400"/>
              <a:gd name="connsiteX1" fmla="*/ 1089158 w 1089158"/>
              <a:gd name="connsiteY1" fmla="*/ 647700 h 1295400"/>
              <a:gd name="connsiteX2" fmla="*/ 441458 w 1089158"/>
              <a:gd name="connsiteY2" fmla="*/ 1295400 h 1295400"/>
              <a:gd name="connsiteX3" fmla="*/ 79323 w 1089158"/>
              <a:gd name="connsiteY3" fmla="*/ 1184783 h 1295400"/>
              <a:gd name="connsiteX4" fmla="*/ 0 w 1089158"/>
              <a:gd name="connsiteY4" fmla="*/ 1119336 h 1295400"/>
              <a:gd name="connsiteX5" fmla="*/ 53741 w 1089158"/>
              <a:gd name="connsiteY5" fmla="*/ 1054202 h 1295400"/>
              <a:gd name="connsiteX6" fmla="*/ 177910 w 1089158"/>
              <a:gd name="connsiteY6" fmla="*/ 647700 h 1295400"/>
              <a:gd name="connsiteX7" fmla="*/ 53741 w 1089158"/>
              <a:gd name="connsiteY7" fmla="*/ 241198 h 1295400"/>
              <a:gd name="connsiteX8" fmla="*/ 0 w 1089158"/>
              <a:gd name="connsiteY8" fmla="*/ 176064 h 1295400"/>
              <a:gd name="connsiteX9" fmla="*/ 79323 w 1089158"/>
              <a:gd name="connsiteY9" fmla="*/ 110617 h 1295400"/>
              <a:gd name="connsiteX10" fmla="*/ 441458 w 1089158"/>
              <a:gd name="connsiteY10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9158" h="1295400">
                <a:moveTo>
                  <a:pt x="441458" y="0"/>
                </a:moveTo>
                <a:cubicBezTo>
                  <a:pt x="799173" y="0"/>
                  <a:pt x="1089158" y="289985"/>
                  <a:pt x="1089158" y="647700"/>
                </a:cubicBezTo>
                <a:cubicBezTo>
                  <a:pt x="1089158" y="1005415"/>
                  <a:pt x="799173" y="1295400"/>
                  <a:pt x="441458" y="1295400"/>
                </a:cubicBezTo>
                <a:cubicBezTo>
                  <a:pt x="307315" y="1295400"/>
                  <a:pt x="182696" y="1254621"/>
                  <a:pt x="79323" y="1184783"/>
                </a:cubicBezTo>
                <a:lnTo>
                  <a:pt x="0" y="1119336"/>
                </a:lnTo>
                <a:lnTo>
                  <a:pt x="53741" y="1054202"/>
                </a:lnTo>
                <a:cubicBezTo>
                  <a:pt x="132135" y="938164"/>
                  <a:pt x="177910" y="798278"/>
                  <a:pt x="177910" y="647700"/>
                </a:cubicBezTo>
                <a:cubicBezTo>
                  <a:pt x="177910" y="497123"/>
                  <a:pt x="132135" y="357237"/>
                  <a:pt x="53741" y="241198"/>
                </a:cubicBezTo>
                <a:lnTo>
                  <a:pt x="0" y="176064"/>
                </a:lnTo>
                <a:lnTo>
                  <a:pt x="79323" y="110617"/>
                </a:lnTo>
                <a:cubicBezTo>
                  <a:pt x="182696" y="40779"/>
                  <a:pt x="307315" y="0"/>
                  <a:pt x="44145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rgbClr val="FFFFFF"/>
                </a:solidFill>
                <a:latin typeface="思源宋体 CN" panose="02020400000000000000" charset="-122"/>
                <a:ea typeface="思源宋体 CN" panose="02020400000000000000" charset="-122"/>
              </a:rPr>
              <a:t>3</a:t>
            </a:r>
          </a:p>
        </p:txBody>
      </p:sp>
      <p:sp>
        <p:nvSpPr>
          <p:cNvPr id="50" name="MH_Other_10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334001" y="3236913"/>
            <a:ext cx="1452033" cy="1295400"/>
          </a:xfrm>
          <a:custGeom>
            <a:avLst/>
            <a:gdLst>
              <a:gd name="connsiteX0" fmla="*/ 441457 w 1089157"/>
              <a:gd name="connsiteY0" fmla="*/ 0 h 1295400"/>
              <a:gd name="connsiteX1" fmla="*/ 1089157 w 1089157"/>
              <a:gd name="connsiteY1" fmla="*/ 647700 h 1295400"/>
              <a:gd name="connsiteX2" fmla="*/ 441457 w 1089157"/>
              <a:gd name="connsiteY2" fmla="*/ 1295400 h 1295400"/>
              <a:gd name="connsiteX3" fmla="*/ 79322 w 1089157"/>
              <a:gd name="connsiteY3" fmla="*/ 1184783 h 1295400"/>
              <a:gd name="connsiteX4" fmla="*/ 0 w 1089157"/>
              <a:gd name="connsiteY4" fmla="*/ 1119336 h 1295400"/>
              <a:gd name="connsiteX5" fmla="*/ 53740 w 1089157"/>
              <a:gd name="connsiteY5" fmla="*/ 1054202 h 1295400"/>
              <a:gd name="connsiteX6" fmla="*/ 177909 w 1089157"/>
              <a:gd name="connsiteY6" fmla="*/ 647700 h 1295400"/>
              <a:gd name="connsiteX7" fmla="*/ 53740 w 1089157"/>
              <a:gd name="connsiteY7" fmla="*/ 241198 h 1295400"/>
              <a:gd name="connsiteX8" fmla="*/ 0 w 1089157"/>
              <a:gd name="connsiteY8" fmla="*/ 176064 h 1295400"/>
              <a:gd name="connsiteX9" fmla="*/ 79322 w 1089157"/>
              <a:gd name="connsiteY9" fmla="*/ 110617 h 1295400"/>
              <a:gd name="connsiteX10" fmla="*/ 441457 w 1089157"/>
              <a:gd name="connsiteY10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9157" h="1295400">
                <a:moveTo>
                  <a:pt x="441457" y="0"/>
                </a:moveTo>
                <a:cubicBezTo>
                  <a:pt x="799172" y="0"/>
                  <a:pt x="1089157" y="289985"/>
                  <a:pt x="1089157" y="647700"/>
                </a:cubicBezTo>
                <a:cubicBezTo>
                  <a:pt x="1089157" y="1005415"/>
                  <a:pt x="799172" y="1295400"/>
                  <a:pt x="441457" y="1295400"/>
                </a:cubicBezTo>
                <a:cubicBezTo>
                  <a:pt x="307314" y="1295400"/>
                  <a:pt x="182696" y="1254621"/>
                  <a:pt x="79322" y="1184783"/>
                </a:cubicBezTo>
                <a:lnTo>
                  <a:pt x="0" y="1119336"/>
                </a:lnTo>
                <a:lnTo>
                  <a:pt x="53740" y="1054202"/>
                </a:lnTo>
                <a:cubicBezTo>
                  <a:pt x="132134" y="938164"/>
                  <a:pt x="177909" y="798278"/>
                  <a:pt x="177909" y="647700"/>
                </a:cubicBezTo>
                <a:cubicBezTo>
                  <a:pt x="177909" y="497123"/>
                  <a:pt x="132134" y="357237"/>
                  <a:pt x="53740" y="241198"/>
                </a:cubicBezTo>
                <a:lnTo>
                  <a:pt x="0" y="176064"/>
                </a:lnTo>
                <a:lnTo>
                  <a:pt x="79322" y="110617"/>
                </a:lnTo>
                <a:cubicBezTo>
                  <a:pt x="182696" y="40779"/>
                  <a:pt x="307314" y="0"/>
                  <a:pt x="441457" y="0"/>
                </a:cubicBezTo>
                <a:close/>
              </a:path>
            </a:pathLst>
          </a:custGeom>
          <a:solidFill>
            <a:srgbClr val="F2F2F2"/>
          </a:solidFill>
          <a:ln w="9525">
            <a:noFill/>
            <a:rou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accent1">
                    <a:lumMod val="7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rPr>
              <a:t>4</a:t>
            </a:r>
          </a:p>
        </p:txBody>
      </p:sp>
      <p:sp>
        <p:nvSpPr>
          <p:cNvPr id="51" name="MH_Other_1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614585" y="3236913"/>
            <a:ext cx="1390649" cy="1295400"/>
          </a:xfrm>
          <a:custGeom>
            <a:avLst/>
            <a:gdLst>
              <a:gd name="connsiteX0" fmla="*/ 396121 w 1043821"/>
              <a:gd name="connsiteY0" fmla="*/ 0 h 1295400"/>
              <a:gd name="connsiteX1" fmla="*/ 1043821 w 1043821"/>
              <a:gd name="connsiteY1" fmla="*/ 647700 h 1295400"/>
              <a:gd name="connsiteX2" fmla="*/ 396121 w 1043821"/>
              <a:gd name="connsiteY2" fmla="*/ 1295400 h 1295400"/>
              <a:gd name="connsiteX3" fmla="*/ 33986 w 1043821"/>
              <a:gd name="connsiteY3" fmla="*/ 1184783 h 1295400"/>
              <a:gd name="connsiteX4" fmla="*/ 0 w 1043821"/>
              <a:gd name="connsiteY4" fmla="*/ 1156743 h 1295400"/>
              <a:gd name="connsiteX5" fmla="*/ 84604 w 1043821"/>
              <a:gd name="connsiteY5" fmla="*/ 1054202 h 1295400"/>
              <a:gd name="connsiteX6" fmla="*/ 208773 w 1043821"/>
              <a:gd name="connsiteY6" fmla="*/ 647700 h 1295400"/>
              <a:gd name="connsiteX7" fmla="*/ 84604 w 1043821"/>
              <a:gd name="connsiteY7" fmla="*/ 241198 h 1295400"/>
              <a:gd name="connsiteX8" fmla="*/ 0 w 1043821"/>
              <a:gd name="connsiteY8" fmla="*/ 138658 h 1295400"/>
              <a:gd name="connsiteX9" fmla="*/ 33986 w 1043821"/>
              <a:gd name="connsiteY9" fmla="*/ 110617 h 1295400"/>
              <a:gd name="connsiteX10" fmla="*/ 396121 w 1043821"/>
              <a:gd name="connsiteY10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3821" h="1295400">
                <a:moveTo>
                  <a:pt x="396121" y="0"/>
                </a:moveTo>
                <a:cubicBezTo>
                  <a:pt x="753836" y="0"/>
                  <a:pt x="1043821" y="289985"/>
                  <a:pt x="1043821" y="647700"/>
                </a:cubicBezTo>
                <a:cubicBezTo>
                  <a:pt x="1043821" y="1005415"/>
                  <a:pt x="753836" y="1295400"/>
                  <a:pt x="396121" y="1295400"/>
                </a:cubicBezTo>
                <a:cubicBezTo>
                  <a:pt x="261978" y="1295400"/>
                  <a:pt x="137360" y="1254621"/>
                  <a:pt x="33986" y="1184783"/>
                </a:cubicBezTo>
                <a:lnTo>
                  <a:pt x="0" y="1156743"/>
                </a:lnTo>
                <a:lnTo>
                  <a:pt x="84604" y="1054202"/>
                </a:lnTo>
                <a:cubicBezTo>
                  <a:pt x="162998" y="938164"/>
                  <a:pt x="208773" y="798278"/>
                  <a:pt x="208773" y="647700"/>
                </a:cubicBezTo>
                <a:cubicBezTo>
                  <a:pt x="208773" y="497123"/>
                  <a:pt x="162998" y="357237"/>
                  <a:pt x="84604" y="241198"/>
                </a:cubicBezTo>
                <a:lnTo>
                  <a:pt x="0" y="138658"/>
                </a:lnTo>
                <a:lnTo>
                  <a:pt x="33986" y="110617"/>
                </a:lnTo>
                <a:cubicBezTo>
                  <a:pt x="137360" y="40779"/>
                  <a:pt x="261978" y="0"/>
                  <a:pt x="39612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altLang="zh-CN" sz="4800" dirty="0">
                <a:solidFill>
                  <a:srgbClr val="FFFFFF"/>
                </a:solidFill>
                <a:latin typeface="思源宋体 CN" panose="02020400000000000000" charset="-122"/>
                <a:ea typeface="思源宋体 CN" panose="02020400000000000000" charset="-122"/>
              </a:rPr>
              <a:t>5</a:t>
            </a:r>
          </a:p>
        </p:txBody>
      </p:sp>
      <p:sp>
        <p:nvSpPr>
          <p:cNvPr id="52" name="MH_Other_1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874001" y="3236913"/>
            <a:ext cx="1452033" cy="1295400"/>
          </a:xfrm>
          <a:custGeom>
            <a:avLst/>
            <a:gdLst>
              <a:gd name="connsiteX0" fmla="*/ 441457 w 1089157"/>
              <a:gd name="connsiteY0" fmla="*/ 0 h 1295400"/>
              <a:gd name="connsiteX1" fmla="*/ 1089157 w 1089157"/>
              <a:gd name="connsiteY1" fmla="*/ 647700 h 1295400"/>
              <a:gd name="connsiteX2" fmla="*/ 441457 w 1089157"/>
              <a:gd name="connsiteY2" fmla="*/ 1295400 h 1295400"/>
              <a:gd name="connsiteX3" fmla="*/ 79322 w 1089157"/>
              <a:gd name="connsiteY3" fmla="*/ 1184783 h 1295400"/>
              <a:gd name="connsiteX4" fmla="*/ 0 w 1089157"/>
              <a:gd name="connsiteY4" fmla="*/ 1119336 h 1295400"/>
              <a:gd name="connsiteX5" fmla="*/ 53740 w 1089157"/>
              <a:gd name="connsiteY5" fmla="*/ 1054202 h 1295400"/>
              <a:gd name="connsiteX6" fmla="*/ 177909 w 1089157"/>
              <a:gd name="connsiteY6" fmla="*/ 647700 h 1295400"/>
              <a:gd name="connsiteX7" fmla="*/ 53740 w 1089157"/>
              <a:gd name="connsiteY7" fmla="*/ 241198 h 1295400"/>
              <a:gd name="connsiteX8" fmla="*/ 0 w 1089157"/>
              <a:gd name="connsiteY8" fmla="*/ 176064 h 1295400"/>
              <a:gd name="connsiteX9" fmla="*/ 79322 w 1089157"/>
              <a:gd name="connsiteY9" fmla="*/ 110617 h 1295400"/>
              <a:gd name="connsiteX10" fmla="*/ 441457 w 1089157"/>
              <a:gd name="connsiteY10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9157" h="1295400">
                <a:moveTo>
                  <a:pt x="441457" y="0"/>
                </a:moveTo>
                <a:cubicBezTo>
                  <a:pt x="799172" y="0"/>
                  <a:pt x="1089157" y="289985"/>
                  <a:pt x="1089157" y="647700"/>
                </a:cubicBezTo>
                <a:cubicBezTo>
                  <a:pt x="1089157" y="1005415"/>
                  <a:pt x="799172" y="1295400"/>
                  <a:pt x="441457" y="1295400"/>
                </a:cubicBezTo>
                <a:cubicBezTo>
                  <a:pt x="307314" y="1295400"/>
                  <a:pt x="182696" y="1254621"/>
                  <a:pt x="79322" y="1184783"/>
                </a:cubicBezTo>
                <a:lnTo>
                  <a:pt x="0" y="1119336"/>
                </a:lnTo>
                <a:lnTo>
                  <a:pt x="53740" y="1054202"/>
                </a:lnTo>
                <a:cubicBezTo>
                  <a:pt x="132134" y="938164"/>
                  <a:pt x="177909" y="798278"/>
                  <a:pt x="177909" y="647700"/>
                </a:cubicBezTo>
                <a:cubicBezTo>
                  <a:pt x="177909" y="497123"/>
                  <a:pt x="132134" y="357237"/>
                  <a:pt x="53740" y="241198"/>
                </a:cubicBezTo>
                <a:lnTo>
                  <a:pt x="0" y="176064"/>
                </a:lnTo>
                <a:lnTo>
                  <a:pt x="79322" y="110617"/>
                </a:lnTo>
                <a:cubicBezTo>
                  <a:pt x="182696" y="40779"/>
                  <a:pt x="307314" y="0"/>
                  <a:pt x="441457" y="0"/>
                </a:cubicBezTo>
                <a:close/>
              </a:path>
            </a:pathLst>
          </a:custGeom>
          <a:solidFill>
            <a:srgbClr val="F2F2F2"/>
          </a:solidFill>
          <a:ln w="9525">
            <a:noFill/>
            <a:rou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accent1">
                    <a:lumMod val="7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rPr>
              <a:t>6</a:t>
            </a:r>
          </a:p>
        </p:txBody>
      </p:sp>
      <p:sp>
        <p:nvSpPr>
          <p:cNvPr id="53" name="MH_SubTitle_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119717" y="1624013"/>
            <a:ext cx="1775883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9pPr>
          </a:lstStyle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rPr>
              <a:t>汽车运用与维修专业虚拟仿真实训室</a:t>
            </a:r>
          </a:p>
        </p:txBody>
      </p:sp>
      <p:sp>
        <p:nvSpPr>
          <p:cNvPr id="54" name="MH_SubTitle_3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765551" y="1624013"/>
            <a:ext cx="1775883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9pPr>
          </a:lstStyle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rPr>
              <a:t>汽车电器设备检测与维修实训室</a:t>
            </a:r>
          </a:p>
        </p:txBody>
      </p:sp>
      <p:sp>
        <p:nvSpPr>
          <p:cNvPr id="55" name="MH_SubTitle_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284384" y="1624013"/>
            <a:ext cx="1775883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9pPr>
          </a:lstStyle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rPr>
              <a:t>电动汽车辅助系统实训室</a:t>
            </a:r>
          </a:p>
        </p:txBody>
      </p:sp>
      <p:sp>
        <p:nvSpPr>
          <p:cNvPr id="56" name="MH_SubTitle_2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425701" y="4822825"/>
            <a:ext cx="1775884" cy="13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9pPr>
          </a:lstStyle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" pitchFamily="18" charset="-122"/>
                <a:ea typeface="思源宋体 CN" pitchFamily="18" charset="-122"/>
              </a:rPr>
              <a:t>汽车底盘检测与维修实训室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思源宋体 CN" pitchFamily="18" charset="-122"/>
              <a:ea typeface="思源宋体 CN" pitchFamily="18" charset="-122"/>
            </a:endParaRPr>
          </a:p>
        </p:txBody>
      </p:sp>
      <p:sp>
        <p:nvSpPr>
          <p:cNvPr id="57" name="MH_SubTitle_4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080001" y="4822825"/>
            <a:ext cx="1775884" cy="13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9pPr>
          </a:lstStyle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" pitchFamily="18" charset="-122"/>
                <a:ea typeface="思源宋体 CN" pitchFamily="18" charset="-122"/>
              </a:rPr>
              <a:t>汽车故障检测诊断实训室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思源宋体 CN" pitchFamily="18" charset="-122"/>
              <a:ea typeface="思源宋体 CN" pitchFamily="18" charset="-122"/>
            </a:endParaRPr>
          </a:p>
        </p:txBody>
      </p:sp>
      <p:sp>
        <p:nvSpPr>
          <p:cNvPr id="58" name="MH_SubTitle_6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615767" y="4822825"/>
            <a:ext cx="1775884" cy="13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9pPr>
          </a:lstStyle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" pitchFamily="18" charset="-122"/>
                <a:ea typeface="思源宋体 CN" pitchFamily="18" charset="-122"/>
              </a:rPr>
              <a:t>汽车转向系统检测与维修实训室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思源宋体 CN" pitchFamily="18" charset="-122"/>
              <a:ea typeface="思源宋体 CN" pitchFamily="18" charset="-122"/>
            </a:endParaRPr>
          </a:p>
        </p:txBody>
      </p:sp>
      <p:cxnSp>
        <p:nvCxnSpPr>
          <p:cNvPr id="59" name="MH_Other_5"/>
          <p:cNvCxnSpPr>
            <a:cxnSpLocks noChangeShapeType="1"/>
          </p:cNvCxnSpPr>
          <p:nvPr>
            <p:custDataLst>
              <p:tags r:id="rId19"/>
            </p:custDataLst>
          </p:nvPr>
        </p:nvCxnSpPr>
        <p:spPr bwMode="auto">
          <a:xfrm rot="5400000" flipH="1" flipV="1">
            <a:off x="9705710" y="3182674"/>
            <a:ext cx="411163" cy="211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MH_SubTitle_5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9052984" y="1624013"/>
            <a:ext cx="1775883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9pPr>
          </a:lstStyle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rPr>
              <a:t>新能源汽车认知检测诊断实训室</a:t>
            </a:r>
          </a:p>
        </p:txBody>
      </p:sp>
      <p:sp>
        <p:nvSpPr>
          <p:cNvPr id="61" name="MH_Other_9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9214908" y="3236913"/>
            <a:ext cx="1452033" cy="1295400"/>
          </a:xfrm>
          <a:custGeom>
            <a:avLst/>
            <a:gdLst>
              <a:gd name="connsiteX0" fmla="*/ 441458 w 1089158"/>
              <a:gd name="connsiteY0" fmla="*/ 0 h 1295400"/>
              <a:gd name="connsiteX1" fmla="*/ 1089158 w 1089158"/>
              <a:gd name="connsiteY1" fmla="*/ 647700 h 1295400"/>
              <a:gd name="connsiteX2" fmla="*/ 441458 w 1089158"/>
              <a:gd name="connsiteY2" fmla="*/ 1295400 h 1295400"/>
              <a:gd name="connsiteX3" fmla="*/ 79323 w 1089158"/>
              <a:gd name="connsiteY3" fmla="*/ 1184783 h 1295400"/>
              <a:gd name="connsiteX4" fmla="*/ 0 w 1089158"/>
              <a:gd name="connsiteY4" fmla="*/ 1119336 h 1295400"/>
              <a:gd name="connsiteX5" fmla="*/ 53741 w 1089158"/>
              <a:gd name="connsiteY5" fmla="*/ 1054202 h 1295400"/>
              <a:gd name="connsiteX6" fmla="*/ 177910 w 1089158"/>
              <a:gd name="connsiteY6" fmla="*/ 647700 h 1295400"/>
              <a:gd name="connsiteX7" fmla="*/ 53741 w 1089158"/>
              <a:gd name="connsiteY7" fmla="*/ 241198 h 1295400"/>
              <a:gd name="connsiteX8" fmla="*/ 0 w 1089158"/>
              <a:gd name="connsiteY8" fmla="*/ 176064 h 1295400"/>
              <a:gd name="connsiteX9" fmla="*/ 79323 w 1089158"/>
              <a:gd name="connsiteY9" fmla="*/ 110617 h 1295400"/>
              <a:gd name="connsiteX10" fmla="*/ 441458 w 1089158"/>
              <a:gd name="connsiteY10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9158" h="1295400">
                <a:moveTo>
                  <a:pt x="441458" y="0"/>
                </a:moveTo>
                <a:cubicBezTo>
                  <a:pt x="799173" y="0"/>
                  <a:pt x="1089158" y="289985"/>
                  <a:pt x="1089158" y="647700"/>
                </a:cubicBezTo>
                <a:cubicBezTo>
                  <a:pt x="1089158" y="1005415"/>
                  <a:pt x="799173" y="1295400"/>
                  <a:pt x="441458" y="1295400"/>
                </a:cubicBezTo>
                <a:cubicBezTo>
                  <a:pt x="307315" y="1295400"/>
                  <a:pt x="182696" y="1254621"/>
                  <a:pt x="79323" y="1184783"/>
                </a:cubicBezTo>
                <a:lnTo>
                  <a:pt x="0" y="1119336"/>
                </a:lnTo>
                <a:lnTo>
                  <a:pt x="53741" y="1054202"/>
                </a:lnTo>
                <a:cubicBezTo>
                  <a:pt x="132135" y="938164"/>
                  <a:pt x="177910" y="798278"/>
                  <a:pt x="177910" y="647700"/>
                </a:cubicBezTo>
                <a:cubicBezTo>
                  <a:pt x="177910" y="497123"/>
                  <a:pt x="132135" y="357237"/>
                  <a:pt x="53741" y="241198"/>
                </a:cubicBezTo>
                <a:lnTo>
                  <a:pt x="0" y="176064"/>
                </a:lnTo>
                <a:lnTo>
                  <a:pt x="79323" y="110617"/>
                </a:lnTo>
                <a:cubicBezTo>
                  <a:pt x="182696" y="40779"/>
                  <a:pt x="307315" y="0"/>
                  <a:pt x="44145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altLang="zh-CN" sz="4800" dirty="0">
                <a:solidFill>
                  <a:srgbClr val="FFFFFF"/>
                </a:solidFill>
                <a:latin typeface="思源宋体 CN" panose="02020400000000000000" charset="-122"/>
                <a:ea typeface="思源宋体 CN" panose="02020400000000000000" charset="-122"/>
              </a:rPr>
              <a:t>7</a:t>
            </a:r>
          </a:p>
        </p:txBody>
      </p:sp>
      <p:sp>
        <p:nvSpPr>
          <p:cNvPr id="37" name="矩形 36"/>
          <p:cNvSpPr/>
          <p:nvPr/>
        </p:nvSpPr>
        <p:spPr>
          <a:xfrm>
            <a:off x="423213" y="814443"/>
            <a:ext cx="433641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4. 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汽车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应用与维修专业实训体系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连接符 31"/>
          <p:cNvCxnSpPr/>
          <p:nvPr/>
        </p:nvCxnSpPr>
        <p:spPr>
          <a:xfrm>
            <a:off x="1768416" y="404813"/>
            <a:ext cx="9781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560930" y="3251022"/>
            <a:ext cx="9149715" cy="3108325"/>
            <a:chOff x="1365" y="4975"/>
            <a:chExt cx="14409" cy="4895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t="15" b="15"/>
            <a:stretch>
              <a:fillRect/>
            </a:stretch>
          </p:blipFill>
          <p:spPr>
            <a:xfrm>
              <a:off x="1365" y="6670"/>
              <a:ext cx="3793" cy="2599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4" y="6670"/>
              <a:ext cx="3626" cy="2513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图片 28" descr="图片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78" y="6662"/>
              <a:ext cx="3796" cy="2521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燕尾形 33"/>
            <p:cNvSpPr/>
            <p:nvPr/>
          </p:nvSpPr>
          <p:spPr>
            <a:xfrm>
              <a:off x="6125" y="4975"/>
              <a:ext cx="969" cy="722"/>
            </a:xfrm>
            <a:prstGeom prst="chevron">
              <a:avLst/>
            </a:prstGeom>
            <a:solidFill>
              <a:srgbClr val="FCC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4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35" name="燕尾形 34"/>
            <p:cNvSpPr/>
            <p:nvPr/>
          </p:nvSpPr>
          <p:spPr>
            <a:xfrm>
              <a:off x="11530" y="7745"/>
              <a:ext cx="359" cy="355"/>
            </a:xfrm>
            <a:prstGeom prst="chevron">
              <a:avLst/>
            </a:prstGeom>
            <a:solidFill>
              <a:srgbClr val="FCC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4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39" name="文本框 24"/>
            <p:cNvSpPr txBox="1"/>
            <p:nvPr/>
          </p:nvSpPr>
          <p:spPr>
            <a:xfrm>
              <a:off x="2261" y="9387"/>
              <a:ext cx="2001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50" endPos="85000" dir="5400000" sy="-100000" algn="bl" rotWithShape="0"/>
                  </a:effectLst>
                  <a:latin typeface="思源宋体 CN" panose="02020400000000000000" charset="-122"/>
                  <a:ea typeface="思源宋体 CN" panose="02020400000000000000" charset="-122"/>
                </a:rPr>
                <a:t>传统实训</a:t>
              </a:r>
            </a:p>
          </p:txBody>
        </p:sp>
        <p:sp>
          <p:nvSpPr>
            <p:cNvPr id="41" name="文本框 36"/>
            <p:cNvSpPr txBox="1"/>
            <p:nvPr/>
          </p:nvSpPr>
          <p:spPr>
            <a:xfrm>
              <a:off x="11423" y="9387"/>
              <a:ext cx="239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50" endPos="85000" dir="5400000" sy="-100000" algn="bl" rotWithShape="0"/>
                  </a:effectLst>
                  <a:latin typeface="思源宋体 CN" panose="02020400000000000000" charset="-122"/>
                  <a:ea typeface="思源宋体 CN" panose="02020400000000000000" charset="-122"/>
                </a:rPr>
                <a:t>虚拟仿真实训</a:t>
              </a:r>
            </a:p>
          </p:txBody>
        </p:sp>
      </p:grpSp>
      <p:sp>
        <p:nvSpPr>
          <p:cNvPr id="43" name="文本框 38"/>
          <p:cNvSpPr txBox="1"/>
          <p:nvPr/>
        </p:nvSpPr>
        <p:spPr>
          <a:xfrm>
            <a:off x="5670277" y="1448259"/>
            <a:ext cx="1991397" cy="112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eaLnBrk="1" latinLnBrk="0" hangingPunct="1">
              <a:lnSpc>
                <a:spcPct val="120000"/>
              </a:lnSpc>
              <a:buFont typeface="Wingdings" panose="05000000000000000000" charset="0"/>
              <a:buChar char=""/>
            </a:pPr>
            <a:r>
              <a:rPr lang="zh-CN" altLang="en-US" sz="1200" b="1" dirty="0">
                <a:effectLst/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采用</a:t>
            </a:r>
            <a:r>
              <a:rPr lang="zh-CN" altLang="en-US" sz="1600" b="1" dirty="0">
                <a:effectLst/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“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VR-AR技术+国泰安VR教学系统+裸眼3D技术</a:t>
            </a:r>
            <a:r>
              <a:rPr lang="zh-CN" altLang="en-US" sz="1400" b="1" dirty="0">
                <a:effectLst/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”</a:t>
            </a:r>
            <a:r>
              <a:rPr lang="zh-CN" altLang="en-US" sz="1200" b="1" dirty="0">
                <a:effectLst/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的一体化解决方案。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1285490" y="1618859"/>
            <a:ext cx="9580461" cy="2383007"/>
            <a:chOff x="1632" y="2816"/>
            <a:chExt cx="16784" cy="4085"/>
          </a:xfrm>
        </p:grpSpPr>
        <p:sp>
          <p:nvSpPr>
            <p:cNvPr id="48" name="文本框 42"/>
            <p:cNvSpPr txBox="1"/>
            <p:nvPr/>
          </p:nvSpPr>
          <p:spPr>
            <a:xfrm>
              <a:off x="13828" y="6321"/>
              <a:ext cx="42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50" endPos="85000" dist="29997" dir="5400000" sy="-100000" algn="bl" rotWithShape="0"/>
                  </a:effectLst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国泰安</a:t>
              </a:r>
              <a:r>
                <a:rPr lang="en-US" altLang="zh-CN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50" endPos="85000" dist="29997" dir="5400000" sy="-100000" algn="bl" rotWithShape="0"/>
                  </a:effectLst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VR</a:t>
              </a:r>
              <a:r>
                <a:rPr lang="zh-CN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50" endPos="85000" dist="29997" dir="5400000" sy="-100000" algn="bl" rotWithShape="0"/>
                  </a:effectLst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教学实训</a:t>
              </a:r>
            </a:p>
          </p:txBody>
        </p:sp>
        <p:sp>
          <p:nvSpPr>
            <p:cNvPr id="49" name="文本框 43"/>
            <p:cNvSpPr txBox="1"/>
            <p:nvPr/>
          </p:nvSpPr>
          <p:spPr>
            <a:xfrm>
              <a:off x="2156" y="6320"/>
              <a:ext cx="39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50" endPos="85000" dist="29997" dir="5400000" sy="-100000" algn="bl" rotWithShape="0"/>
                  </a:effectLst>
                  <a:latin typeface="思源宋体 CN" panose="02020400000000000000" charset="-122"/>
                  <a:ea typeface="思源宋体 CN" panose="02020400000000000000" charset="-122"/>
                </a:rPr>
                <a:t>理实一体化实训教学</a:t>
              </a: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5"/>
            <a:srcRect r="27924" b="25410"/>
            <a:stretch>
              <a:fillRect/>
            </a:stretch>
          </p:blipFill>
          <p:spPr>
            <a:xfrm>
              <a:off x="1632" y="2862"/>
              <a:ext cx="5019" cy="3459"/>
            </a:xfrm>
            <a:prstGeom prst="round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  <a:reflection blurRad="114300" stA="43000" endA="300" endPos="18000" dir="5400000" sy="-100000" algn="bl" rotWithShape="0"/>
            </a:effectLst>
          </p:spPr>
        </p:pic>
        <p:pic>
          <p:nvPicPr>
            <p:cNvPr id="51" name="图片 50" descr="VR课堂"/>
            <p:cNvPicPr>
              <a:picLocks noChangeAspect="1"/>
            </p:cNvPicPr>
            <p:nvPr/>
          </p:nvPicPr>
          <p:blipFill>
            <a:blip r:embed="rId6"/>
            <a:srcRect l="14833" r="611"/>
            <a:stretch>
              <a:fillRect/>
            </a:stretch>
          </p:blipFill>
          <p:spPr>
            <a:xfrm>
              <a:off x="13304" y="2816"/>
              <a:ext cx="5112" cy="3504"/>
            </a:xfrm>
            <a:prstGeom prst="round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  <a:reflection blurRad="101600" stA="52000" endA="300" endPos="18000" dir="5400000" sy="-100000" algn="bl" rotWithShape="0"/>
            </a:effectLst>
          </p:spPr>
        </p:pic>
      </p:grpSp>
      <p:sp>
        <p:nvSpPr>
          <p:cNvPr id="47" name="文本框 41"/>
          <p:cNvSpPr txBox="1"/>
          <p:nvPr/>
        </p:nvSpPr>
        <p:spPr>
          <a:xfrm>
            <a:off x="5854800" y="2821849"/>
            <a:ext cx="1927184" cy="13111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eaLnBrk="1" latinLnBrk="0" hangingPunct="1">
              <a:lnSpc>
                <a:spcPct val="120000"/>
              </a:lnSpc>
              <a:buFont typeface="Wingdings" panose="05000000000000000000" charset="0"/>
              <a:buChar char=""/>
            </a:pPr>
            <a:r>
              <a:rPr lang="zh-CN" altLang="en-US" sz="1200" b="1" dirty="0">
                <a:effectLst/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将传统模式升级为</a:t>
            </a:r>
            <a:r>
              <a:rPr lang="zh-CN" altLang="en-US" sz="1400" b="1" dirty="0">
                <a:effectLst/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“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VR辅助理论教学+VR仿真预实训+上手实操</a:t>
            </a:r>
            <a:r>
              <a:rPr lang="zh-CN" altLang="en-US" sz="1400" b="1" dirty="0">
                <a:effectLst/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”</a:t>
            </a:r>
            <a:r>
              <a:rPr lang="zh-CN" altLang="en-US" sz="1200" b="1" dirty="0">
                <a:effectLst/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的高科技课堂新模式。</a:t>
            </a:r>
            <a:endParaRPr lang="zh-CN" altLang="en-US" sz="1200" b="1" dirty="0">
              <a:effectLst/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52" name="文本框 47"/>
          <p:cNvSpPr txBox="1"/>
          <p:nvPr/>
        </p:nvSpPr>
        <p:spPr>
          <a:xfrm>
            <a:off x="391848" y="4473818"/>
            <a:ext cx="120205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latinLnBrk="0" hangingPunct="1">
              <a:lnSpc>
                <a:spcPct val="200000"/>
              </a:lnSpc>
            </a:pPr>
            <a:r>
              <a:rPr lang="zh-CN" altLang="en-US" sz="1300" b="1" dirty="0">
                <a:effectLst>
                  <a:reflection blurRad="6350" stA="53000" endA="300" endPos="35500" dir="5400000" sy="-90000" algn="bl" rotWithShape="0"/>
                </a:effectLst>
                <a:uFillTx/>
                <a:latin typeface="思源宋体 CN" panose="02020400000000000000" charset="-122"/>
                <a:ea typeface="思源宋体 CN" panose="02020400000000000000" charset="-122"/>
              </a:rPr>
              <a:t>操作危险</a:t>
            </a:r>
          </a:p>
          <a:p>
            <a:pPr algn="ctr" eaLnBrk="1" latinLnBrk="0" hangingPunct="1">
              <a:lnSpc>
                <a:spcPct val="200000"/>
              </a:lnSpc>
            </a:pPr>
            <a:r>
              <a:rPr lang="zh-CN" altLang="en-US" sz="1300" b="1" dirty="0">
                <a:effectLst>
                  <a:reflection blurRad="6350" stA="53000" endA="300" endPos="35500" dir="5400000" sy="-90000" algn="bl" rotWithShape="0"/>
                </a:effectLst>
                <a:uFillTx/>
                <a:latin typeface="思源宋体 CN" panose="02020400000000000000" charset="-122"/>
                <a:ea typeface="思源宋体 CN" panose="02020400000000000000" charset="-122"/>
              </a:rPr>
              <a:t>设备昂贵</a:t>
            </a:r>
          </a:p>
          <a:p>
            <a:pPr algn="ctr" eaLnBrk="1" latinLnBrk="0" hangingPunct="1">
              <a:lnSpc>
                <a:spcPct val="200000"/>
              </a:lnSpc>
            </a:pPr>
            <a:r>
              <a:rPr lang="zh-CN" altLang="en-US" sz="1300" b="1" dirty="0">
                <a:effectLst>
                  <a:reflection blurRad="6350" stA="53000" endA="300" endPos="35500" dir="5400000" sy="-90000" algn="bl" rotWithShape="0"/>
                </a:effectLst>
                <a:uFillTx/>
                <a:latin typeface="思源宋体 CN" panose="02020400000000000000" charset="-122"/>
                <a:ea typeface="思源宋体 CN" panose="02020400000000000000" charset="-122"/>
              </a:rPr>
              <a:t>损耗严重</a:t>
            </a:r>
          </a:p>
        </p:txBody>
      </p:sp>
      <p:sp>
        <p:nvSpPr>
          <p:cNvPr id="53" name="文本框 48"/>
          <p:cNvSpPr txBox="1"/>
          <p:nvPr/>
        </p:nvSpPr>
        <p:spPr>
          <a:xfrm>
            <a:off x="10865951" y="4445853"/>
            <a:ext cx="120205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latinLnBrk="0" hangingPunct="1">
              <a:lnSpc>
                <a:spcPct val="200000"/>
              </a:lnSpc>
              <a:buNone/>
            </a:pPr>
            <a:r>
              <a:rPr lang="zh-CN" altLang="en-US" sz="1300" b="1" dirty="0">
                <a:effectLst>
                  <a:reflection blurRad="6350" stA="53000" endA="300" endPos="35500" dir="5400000" sy="-90000" algn="bl" rotWithShape="0"/>
                </a:effectLst>
                <a:uFillTx/>
                <a:latin typeface="思源宋体 CN" panose="02020400000000000000" charset="-122"/>
                <a:ea typeface="思源宋体 CN" panose="02020400000000000000" charset="-122"/>
              </a:rPr>
              <a:t>安全可逆</a:t>
            </a:r>
          </a:p>
          <a:p>
            <a:pPr algn="l" eaLnBrk="1" latinLnBrk="0" hangingPunct="1">
              <a:lnSpc>
                <a:spcPct val="200000"/>
              </a:lnSpc>
              <a:buNone/>
            </a:pPr>
            <a:r>
              <a:rPr lang="zh-CN" altLang="en-US" sz="1300" b="1" dirty="0">
                <a:effectLst>
                  <a:reflection blurRad="6350" stA="53000" endA="300" endPos="35500" dir="5400000" sy="-90000" algn="bl" rotWithShape="0"/>
                </a:effectLst>
                <a:uFillTx/>
                <a:latin typeface="思源宋体 CN" panose="02020400000000000000" charset="-122"/>
                <a:ea typeface="思源宋体 CN" panose="02020400000000000000" charset="-122"/>
              </a:rPr>
              <a:t>学科兼容</a:t>
            </a:r>
          </a:p>
          <a:p>
            <a:pPr algn="l" eaLnBrk="1" latinLnBrk="0" hangingPunct="1">
              <a:lnSpc>
                <a:spcPct val="200000"/>
              </a:lnSpc>
              <a:buNone/>
            </a:pPr>
            <a:r>
              <a:rPr lang="zh-CN" altLang="en-US" sz="1300" b="1" dirty="0">
                <a:effectLst>
                  <a:reflection blurRad="6350" stA="53000" endA="300" endPos="35500" dir="5400000" sy="-90000" algn="bl" rotWithShape="0"/>
                </a:effectLst>
                <a:uFillTx/>
                <a:latin typeface="思源宋体 CN" panose="02020400000000000000" charset="-122"/>
                <a:ea typeface="思源宋体 CN" panose="02020400000000000000" charset="-122"/>
              </a:rPr>
              <a:t>节约成本</a:t>
            </a:r>
          </a:p>
        </p:txBody>
      </p:sp>
      <p:sp>
        <p:nvSpPr>
          <p:cNvPr id="2" name="矩形 1"/>
          <p:cNvSpPr/>
          <p:nvPr/>
        </p:nvSpPr>
        <p:spPr>
          <a:xfrm>
            <a:off x="632326" y="762688"/>
            <a:ext cx="4203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5. 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传统实训与</a:t>
            </a:r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VR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虚拟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仿真实训对比</a:t>
            </a:r>
            <a:endParaRPr lang="zh-CN" altLang="en-US" sz="2000" b="1" dirty="0">
              <a:solidFill>
                <a:srgbClr val="C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91847" y="1407342"/>
            <a:ext cx="3963717" cy="4604659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5443246" y="1447759"/>
            <a:ext cx="6213945" cy="4604659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" panose="02020400000000000000" charset="-122"/>
              <a:ea typeface="思源宋体 CN" panose="0202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2"/>
          <p:cNvSpPr txBox="1"/>
          <p:nvPr/>
        </p:nvSpPr>
        <p:spPr>
          <a:xfrm>
            <a:off x="606520" y="773772"/>
            <a:ext cx="432746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6. 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智能实训管理平台</a:t>
            </a:r>
          </a:p>
        </p:txBody>
      </p:sp>
      <p:sp>
        <p:nvSpPr>
          <p:cNvPr id="39" name="矩形 38"/>
          <p:cNvSpPr/>
          <p:nvPr/>
        </p:nvSpPr>
        <p:spPr>
          <a:xfrm>
            <a:off x="1316990" y="2288540"/>
            <a:ext cx="9583420" cy="4137660"/>
          </a:xfrm>
          <a:prstGeom prst="rect">
            <a:avLst/>
          </a:prstGeom>
        </p:spPr>
      </p:sp>
      <p:sp>
        <p:nvSpPr>
          <p:cNvPr id="40" name="文本框 12"/>
          <p:cNvSpPr txBox="1"/>
          <p:nvPr/>
        </p:nvSpPr>
        <p:spPr>
          <a:xfrm>
            <a:off x="919480" y="2573655"/>
            <a:ext cx="4493260" cy="377634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108574" tIns="54287" rIns="108574" bIns="54287" numCol="1" spcCol="0" rtlCol="0" fromWordArt="0" anchor="t" anchorCtr="0" forceAA="0" compatLnSpc="1">
            <a:noAutofit/>
          </a:bodyPr>
          <a:lstStyle/>
          <a:p>
            <a:pPr indent="150495" algn="just">
              <a:lnSpc>
                <a:spcPct val="300000"/>
              </a:lnSpc>
            </a:pPr>
            <a:r>
              <a:rPr lang="zh-CN" altLang="en-US" b="1" kern="1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实训教学管理（模拟实训</a:t>
            </a:r>
            <a:r>
              <a:rPr lang="en-US" b="1" kern="1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+</a:t>
            </a:r>
            <a:r>
              <a:rPr lang="zh-CN" altLang="en-US" b="1" kern="1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实际操作）</a:t>
            </a:r>
          </a:p>
          <a:p>
            <a:pPr indent="150495" algn="just">
              <a:lnSpc>
                <a:spcPct val="300000"/>
              </a:lnSpc>
            </a:pPr>
            <a:r>
              <a:rPr lang="zh-CN" altLang="en-US" b="1" kern="1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实训室软件资源管理</a:t>
            </a:r>
          </a:p>
          <a:p>
            <a:pPr indent="150495" algn="just">
              <a:lnSpc>
                <a:spcPct val="300000"/>
              </a:lnSpc>
            </a:pPr>
            <a:r>
              <a:rPr lang="zh-CN" altLang="en-US" b="1" kern="1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实训室硬件设备智能管理</a:t>
            </a:r>
          </a:p>
          <a:p>
            <a:pPr indent="150495" algn="just">
              <a:lnSpc>
                <a:spcPct val="300000"/>
              </a:lnSpc>
            </a:pPr>
            <a:r>
              <a:rPr lang="zh-CN" altLang="en-US" b="1" kern="1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实训室环境安全智能管控</a:t>
            </a:r>
          </a:p>
          <a:p>
            <a:pPr marL="575945" indent="150495" algn="just">
              <a:lnSpc>
                <a:spcPct val="200000"/>
              </a:lnSpc>
            </a:pPr>
            <a:r>
              <a:rPr lang="en-US" b="1" kern="1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 </a:t>
            </a:r>
            <a:endParaRPr lang="zh-CN" altLang="en-US" b="1" kern="100" dirty="0">
              <a:solidFill>
                <a:schemeClr val="tx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41" name="文本框 12"/>
          <p:cNvSpPr txBox="1"/>
          <p:nvPr/>
        </p:nvSpPr>
        <p:spPr>
          <a:xfrm>
            <a:off x="7414260" y="2632710"/>
            <a:ext cx="3232785" cy="356489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108574" tIns="54287" rIns="108574" bIns="54287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indent="127000" algn="just">
              <a:lnSpc>
                <a:spcPct val="300000"/>
              </a:lnSpc>
              <a:spcAft>
                <a:spcPts val="0"/>
              </a:spcAft>
              <a:defRPr sz="1200" kern="100">
                <a:effectLst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zh-CN" altLang="en-US" sz="18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</a:rPr>
              <a:t>教学做实时评测分析</a:t>
            </a:r>
          </a:p>
          <a:p>
            <a:pPr algn="r"/>
            <a:r>
              <a:rPr lang="zh-CN" altLang="en-US" sz="18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</a:rPr>
              <a:t>远程互动教学实训</a:t>
            </a:r>
          </a:p>
          <a:p>
            <a:pPr algn="r"/>
            <a:r>
              <a:rPr lang="zh-CN" altLang="en-US" sz="18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</a:rPr>
              <a:t>实训大数据分析</a:t>
            </a:r>
          </a:p>
          <a:p>
            <a:pPr algn="r"/>
            <a:r>
              <a:rPr lang="zh-CN" altLang="en-US" sz="18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</a:rPr>
              <a:t>云端个人学习交流空间</a:t>
            </a:r>
          </a:p>
        </p:txBody>
      </p:sp>
      <p:sp>
        <p:nvSpPr>
          <p:cNvPr id="42" name="矩形 41"/>
          <p:cNvSpPr/>
          <p:nvPr/>
        </p:nvSpPr>
        <p:spPr>
          <a:xfrm>
            <a:off x="812165" y="2183130"/>
            <a:ext cx="10194290" cy="3971290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574" tIns="54287" rIns="108574" bIns="54287" numCol="1" spcCol="0" rtlCol="0" fromWordArt="0" anchor="ctr" anchorCtr="0" forceAA="0" compatLnSpc="1">
            <a:noAutofit/>
          </a:bodyPr>
          <a:lstStyle/>
          <a:p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15792" y="1224761"/>
            <a:ext cx="10410977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  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通过国泰安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智能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实训管理平台对教学做创过程的</a:t>
            </a:r>
            <a:r>
              <a:rPr lang="zh-CN" altLang="zh-CN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实时监控与评测分析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，对实训室</a:t>
            </a:r>
            <a:r>
              <a:rPr lang="zh-CN" altLang="zh-CN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环境、设备、资源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的全方位智能管理。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1768416" y="404813"/>
            <a:ext cx="98435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3886843197"/>
              </p:ext>
            </p:extLst>
          </p:nvPr>
        </p:nvGraphicFramePr>
        <p:xfrm>
          <a:off x="3586348" y="2680036"/>
          <a:ext cx="5201392" cy="3376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635705" y="1411062"/>
            <a:ext cx="432746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1. 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师资队伍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培养体系建设</a:t>
            </a:r>
            <a:endParaRPr lang="zh-CN" altLang="en-US" sz="2000" b="1" dirty="0">
              <a:solidFill>
                <a:srgbClr val="C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33" name="标题 4"/>
          <p:cNvSpPr txBox="1"/>
          <p:nvPr/>
        </p:nvSpPr>
        <p:spPr>
          <a:xfrm>
            <a:off x="126719" y="760567"/>
            <a:ext cx="4836450" cy="584654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588" tIns="42794" rIns="85588" bIns="42794" anchor="ctr"/>
          <a:lstStyle>
            <a:defPPr>
              <a:defRPr lang="zh-CN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lvl="1" defTabSz="746125">
              <a:spcBef>
                <a:spcPct val="0"/>
              </a:spcBef>
              <a:spcAft>
                <a:spcPts val="600"/>
              </a:spcAft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r>
              <a:rPr lang="zh-CN" altLang="en-US" sz="2400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（三）互联网</a:t>
            </a:r>
            <a:r>
              <a:rPr lang="en-US" altLang="zh-CN" sz="2400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+</a:t>
            </a:r>
            <a:r>
              <a:rPr lang="zh-CN" altLang="en-US" sz="2400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赛名师智慧课堂</a:t>
            </a:r>
            <a:endParaRPr lang="zh-CN" altLang="en-US" sz="2400" b="1" dirty="0">
              <a:solidFill>
                <a:schemeClr val="bg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直接连接符 36"/>
          <p:cNvCxnSpPr/>
          <p:nvPr/>
        </p:nvCxnSpPr>
        <p:spPr>
          <a:xfrm>
            <a:off x="1768416" y="404813"/>
            <a:ext cx="98435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31"/>
          <p:cNvGrpSpPr/>
          <p:nvPr/>
        </p:nvGrpSpPr>
        <p:grpSpPr>
          <a:xfrm>
            <a:off x="885888" y="2147342"/>
            <a:ext cx="10239590" cy="4441697"/>
            <a:chOff x="1094686" y="2121668"/>
            <a:chExt cx="11491702" cy="4749110"/>
          </a:xfrm>
        </p:grpSpPr>
        <p:sp>
          <p:nvSpPr>
            <p:cNvPr id="78" name="矩形 77"/>
            <p:cNvSpPr/>
            <p:nvPr/>
          </p:nvSpPr>
          <p:spPr>
            <a:xfrm>
              <a:off x="4012894" y="3561453"/>
              <a:ext cx="2723905" cy="2985932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 dirty="0"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3279715" y="3096740"/>
              <a:ext cx="8966185" cy="0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圆角矩形 35"/>
            <p:cNvSpPr/>
            <p:nvPr/>
          </p:nvSpPr>
          <p:spPr>
            <a:xfrm>
              <a:off x="4126390" y="2793368"/>
              <a:ext cx="2448000" cy="576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师资队伍建设</a:t>
              </a:r>
            </a:p>
          </p:txBody>
        </p:sp>
        <p:sp>
          <p:nvSpPr>
            <p:cNvPr id="81" name="圆角矩形 36"/>
            <p:cNvSpPr/>
            <p:nvPr/>
          </p:nvSpPr>
          <p:spPr>
            <a:xfrm>
              <a:off x="7056829" y="2793368"/>
              <a:ext cx="2448000" cy="576000"/>
            </a:xfrm>
            <a:prstGeom prst="roundRect">
              <a:avLst/>
            </a:prstGeom>
            <a:solidFill>
              <a:srgbClr val="AFEAFF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师资培养</a:t>
              </a:r>
            </a:p>
          </p:txBody>
        </p:sp>
        <p:sp>
          <p:nvSpPr>
            <p:cNvPr id="82" name="圆角矩形 37"/>
            <p:cNvSpPr/>
            <p:nvPr/>
          </p:nvSpPr>
          <p:spPr>
            <a:xfrm>
              <a:off x="9975980" y="2793368"/>
              <a:ext cx="2448000" cy="576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师资管理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4109564" y="2121668"/>
              <a:ext cx="5378438" cy="48005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政校企行协同    搭建师资培训体系</a:t>
              </a:r>
            </a:p>
          </p:txBody>
        </p:sp>
        <p:sp>
          <p:nvSpPr>
            <p:cNvPr id="84" name="矩形 83"/>
            <p:cNvSpPr/>
            <p:nvPr/>
          </p:nvSpPr>
          <p:spPr>
            <a:xfrm>
              <a:off x="4140519" y="4306077"/>
              <a:ext cx="2543256" cy="196090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2095" indent="-252095">
                <a:lnSpc>
                  <a:spcPts val="2000"/>
                </a:lnSpc>
                <a:spcBef>
                  <a:spcPts val="680"/>
                </a:spcBef>
                <a:buFont typeface="Wingdings" panose="05000000000000000000" pitchFamily="2" charset="2"/>
                <a:buChar char="ü"/>
              </a:pPr>
              <a:r>
                <a:rPr lang="zh-CN" altLang="en-US" sz="12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选拔和引进优质师资：学科带头人、骨干教师、技术技能大师、</a:t>
              </a:r>
              <a:endParaRPr lang="en-US" altLang="zh-CN" sz="12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marL="252095" indent="-252095">
                <a:lnSpc>
                  <a:spcPts val="2000"/>
                </a:lnSpc>
                <a:spcBef>
                  <a:spcPts val="680"/>
                </a:spcBef>
                <a:buFont typeface="Wingdings" panose="05000000000000000000" pitchFamily="2" charset="2"/>
                <a:buChar char="ü"/>
              </a:pPr>
              <a:r>
                <a:rPr lang="zh-CN" altLang="en-US" sz="12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加强教师国际化培养</a:t>
              </a:r>
              <a:endParaRPr lang="en-US" altLang="zh-CN" sz="12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marL="252095" indent="-252095">
                <a:lnSpc>
                  <a:spcPts val="2000"/>
                </a:lnSpc>
                <a:spcBef>
                  <a:spcPts val="680"/>
                </a:spcBef>
                <a:buFont typeface="Wingdings" panose="05000000000000000000" pitchFamily="2" charset="2"/>
                <a:buChar char="ü"/>
              </a:pPr>
              <a:r>
                <a:rPr lang="zh-CN" altLang="en-US" sz="12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加强海外优质人才引进</a:t>
              </a:r>
              <a:endParaRPr lang="en-US" altLang="zh-CN" sz="12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4126389" y="3559401"/>
              <a:ext cx="2543135" cy="6414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40"/>
                </a:lnSpc>
              </a:pPr>
              <a:r>
                <a:rPr lang="zh-CN" altLang="en-US" sz="1400" b="1" dirty="0">
                  <a:solidFill>
                    <a:srgbClr val="C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优质师资</a:t>
              </a:r>
              <a:endParaRPr lang="en-US" altLang="zh-CN" sz="14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  <a:p>
              <a:pPr algn="ctr">
                <a:lnSpc>
                  <a:spcPts val="1940"/>
                </a:lnSpc>
              </a:pPr>
              <a:r>
                <a:rPr lang="zh-CN" altLang="en-US" sz="1400" b="1" dirty="0">
                  <a:solidFill>
                    <a:srgbClr val="C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教学能力</a:t>
              </a:r>
              <a:r>
                <a:rPr lang="en-US" altLang="zh-CN" sz="1400" b="1" dirty="0">
                  <a:solidFill>
                    <a:srgbClr val="C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+</a:t>
              </a:r>
              <a:r>
                <a:rPr lang="zh-CN" altLang="en-US" sz="1400" b="1" dirty="0">
                  <a:solidFill>
                    <a:srgbClr val="C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技艺水平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7056829" y="4306076"/>
              <a:ext cx="2534174" cy="2007096"/>
            </a:xfrm>
            <a:prstGeom prst="rect">
              <a:avLst/>
            </a:prstGeom>
            <a:solidFill>
              <a:srgbClr val="AFEAFF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2095" indent="-252095">
                <a:lnSpc>
                  <a:spcPts val="2000"/>
                </a:lnSpc>
                <a:spcBef>
                  <a:spcPts val="680"/>
                </a:spcBef>
                <a:buFont typeface="Wingdings" panose="05000000000000000000" pitchFamily="2" charset="2"/>
                <a:buChar char="ü"/>
              </a:pPr>
              <a:r>
                <a:rPr lang="zh-CN" altLang="en-US" sz="12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（跨）专业技能</a:t>
              </a:r>
              <a:r>
                <a:rPr lang="en-US" altLang="zh-CN" sz="12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+</a:t>
              </a:r>
              <a:r>
                <a:rPr lang="zh-CN" altLang="en-US" sz="12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教学理念和方法</a:t>
              </a:r>
              <a:r>
                <a:rPr lang="en-US" altLang="zh-CN" sz="12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+</a:t>
              </a:r>
              <a:r>
                <a:rPr lang="zh-CN" altLang="en-US" sz="12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文化</a:t>
              </a:r>
              <a:r>
                <a:rPr lang="en-US" altLang="zh-CN" sz="12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+</a:t>
              </a:r>
              <a:r>
                <a:rPr lang="zh-CN" altLang="en-US" sz="12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国际语言</a:t>
              </a:r>
              <a:endParaRPr lang="en-US" altLang="zh-CN" sz="12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  <a:p>
              <a:pPr marL="252095" indent="-252095">
                <a:lnSpc>
                  <a:spcPts val="2000"/>
                </a:lnSpc>
                <a:spcBef>
                  <a:spcPts val="680"/>
                </a:spcBef>
                <a:buFont typeface="Wingdings" panose="05000000000000000000" pitchFamily="2" charset="2"/>
                <a:buChar char="ü"/>
              </a:pPr>
              <a:r>
                <a:rPr lang="zh-CN" altLang="en-US" sz="12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培训与取证</a:t>
              </a:r>
            </a:p>
            <a:p>
              <a:pPr marL="252095" indent="-252095">
                <a:lnSpc>
                  <a:spcPts val="2000"/>
                </a:lnSpc>
                <a:spcBef>
                  <a:spcPts val="680"/>
                </a:spcBef>
                <a:buFont typeface="Wingdings" panose="05000000000000000000" pitchFamily="2" charset="2"/>
                <a:buChar char="ü"/>
              </a:pPr>
              <a:r>
                <a:rPr lang="zh-CN" altLang="en-US" sz="12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企业挂职锻炼</a:t>
              </a:r>
              <a:r>
                <a:rPr lang="en-US" altLang="zh-CN" sz="12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/</a:t>
              </a:r>
              <a:r>
                <a:rPr lang="zh-CN" altLang="en-US" sz="12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实践进修</a:t>
              </a:r>
            </a:p>
            <a:p>
              <a:pPr marL="252095" indent="-252095">
                <a:lnSpc>
                  <a:spcPts val="2000"/>
                </a:lnSpc>
                <a:spcBef>
                  <a:spcPts val="680"/>
                </a:spcBef>
                <a:buFont typeface="Wingdings" panose="05000000000000000000" pitchFamily="2" charset="2"/>
                <a:buChar char="ü"/>
              </a:pPr>
              <a:r>
                <a:rPr lang="zh-CN" altLang="en-US" sz="12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学位研修计划</a:t>
              </a:r>
            </a:p>
          </p:txBody>
        </p:sp>
        <p:sp>
          <p:nvSpPr>
            <p:cNvPr id="87" name="矩形 86"/>
            <p:cNvSpPr/>
            <p:nvPr/>
          </p:nvSpPr>
          <p:spPr>
            <a:xfrm>
              <a:off x="9975980" y="4306080"/>
              <a:ext cx="2593507" cy="20186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2095" indent="-252095">
                <a:lnSpc>
                  <a:spcPts val="2000"/>
                </a:lnSpc>
                <a:spcBef>
                  <a:spcPts val="680"/>
                </a:spcBef>
                <a:buFont typeface="Wingdings" panose="05000000000000000000" pitchFamily="2" charset="2"/>
                <a:buChar char="ü"/>
              </a:pPr>
              <a:r>
                <a:rPr lang="zh-CN" altLang="en-US" sz="12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用人与管理体制机制</a:t>
              </a:r>
              <a:endParaRPr lang="en-US" altLang="zh-CN" sz="12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marL="252095" indent="-252095">
                <a:lnSpc>
                  <a:spcPts val="2000"/>
                </a:lnSpc>
                <a:spcBef>
                  <a:spcPts val="680"/>
                </a:spcBef>
                <a:buFont typeface="Wingdings" panose="05000000000000000000" pitchFamily="2" charset="2"/>
                <a:buChar char="ü"/>
              </a:pPr>
              <a:r>
                <a:rPr lang="zh-CN" altLang="en-US" sz="12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教研科研，协同创新</a:t>
              </a:r>
              <a:endParaRPr lang="en-US" altLang="zh-CN" sz="12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marL="252095" indent="-252095">
                <a:lnSpc>
                  <a:spcPts val="2000"/>
                </a:lnSpc>
                <a:spcBef>
                  <a:spcPts val="680"/>
                </a:spcBef>
                <a:buFont typeface="Wingdings" panose="05000000000000000000" pitchFamily="2" charset="2"/>
                <a:buChar char="ü"/>
              </a:pPr>
              <a:r>
                <a:rPr lang="zh-CN" altLang="en-US" sz="12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创新创业</a:t>
              </a:r>
              <a:endParaRPr lang="en-US" altLang="zh-CN" sz="12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marL="252095" indent="-252095">
                <a:lnSpc>
                  <a:spcPts val="2000"/>
                </a:lnSpc>
                <a:spcBef>
                  <a:spcPts val="680"/>
                </a:spcBef>
                <a:buFont typeface="Wingdings" panose="05000000000000000000" pitchFamily="2" charset="2"/>
                <a:buChar char="ü"/>
              </a:pPr>
              <a:r>
                <a:rPr lang="zh-CN" altLang="en-US" sz="12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绩效考核激励制度</a:t>
              </a:r>
            </a:p>
          </p:txBody>
        </p:sp>
        <p:sp>
          <p:nvSpPr>
            <p:cNvPr id="88" name="矩形 87"/>
            <p:cNvSpPr/>
            <p:nvPr/>
          </p:nvSpPr>
          <p:spPr>
            <a:xfrm>
              <a:off x="7056829" y="3567095"/>
              <a:ext cx="2534174" cy="648470"/>
            </a:xfrm>
            <a:prstGeom prst="rect">
              <a:avLst/>
            </a:prstGeom>
            <a:solidFill>
              <a:srgbClr val="75DBFF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40"/>
                </a:lnSpc>
              </a:pPr>
              <a:r>
                <a:rPr lang="zh-CN" altLang="en-US" sz="1400" b="1" dirty="0">
                  <a:solidFill>
                    <a:srgbClr val="C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素质提升</a:t>
              </a:r>
            </a:p>
            <a:p>
              <a:pPr algn="ctr">
                <a:lnSpc>
                  <a:spcPts val="1940"/>
                </a:lnSpc>
              </a:pPr>
              <a:r>
                <a:rPr lang="zh-CN" altLang="en-US" sz="1400" b="1" dirty="0">
                  <a:solidFill>
                    <a:srgbClr val="C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教学水平</a:t>
              </a:r>
              <a:r>
                <a:rPr lang="en-US" altLang="zh-CN" sz="1400" b="1" dirty="0">
                  <a:solidFill>
                    <a:srgbClr val="C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+</a:t>
              </a:r>
              <a:r>
                <a:rPr lang="zh-CN" altLang="en-US" sz="1400" b="1" dirty="0">
                  <a:solidFill>
                    <a:srgbClr val="C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实践技能</a:t>
              </a:r>
            </a:p>
          </p:txBody>
        </p:sp>
        <p:sp>
          <p:nvSpPr>
            <p:cNvPr id="89" name="矩形 88"/>
            <p:cNvSpPr/>
            <p:nvPr/>
          </p:nvSpPr>
          <p:spPr>
            <a:xfrm>
              <a:off x="9975980" y="3567095"/>
              <a:ext cx="2508001" cy="64847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40"/>
                </a:lnSpc>
              </a:pPr>
              <a:r>
                <a:rPr lang="zh-CN" altLang="en-US" sz="1400" b="1" dirty="0">
                  <a:solidFill>
                    <a:srgbClr val="C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价值实现</a:t>
              </a:r>
              <a:endParaRPr lang="en-US" altLang="zh-CN" sz="14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  <a:p>
              <a:pPr algn="ctr">
                <a:lnSpc>
                  <a:spcPts val="1940"/>
                </a:lnSpc>
              </a:pPr>
              <a:r>
                <a:rPr lang="zh-CN" altLang="en-US" sz="1400" b="1" dirty="0">
                  <a:solidFill>
                    <a:srgbClr val="C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教研活动</a:t>
              </a:r>
              <a:r>
                <a:rPr lang="en-US" altLang="zh-CN" sz="1400" b="1" dirty="0">
                  <a:solidFill>
                    <a:srgbClr val="C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+</a:t>
              </a:r>
              <a:r>
                <a:rPr lang="zh-CN" altLang="en-US" sz="1400" b="1" dirty="0">
                  <a:solidFill>
                    <a:srgbClr val="C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激励机制</a:t>
              </a:r>
            </a:p>
          </p:txBody>
        </p:sp>
        <p:sp>
          <p:nvSpPr>
            <p:cNvPr id="90" name="矩形 89"/>
            <p:cNvSpPr/>
            <p:nvPr/>
          </p:nvSpPr>
          <p:spPr>
            <a:xfrm>
              <a:off x="6943333" y="3559402"/>
              <a:ext cx="2723905" cy="325269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 dirty="0"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9862483" y="3559402"/>
              <a:ext cx="2723905" cy="331137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 dirty="0"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1094686" y="3567096"/>
              <a:ext cx="2723905" cy="2985932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 dirty="0"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93" name="圆角矩形 48"/>
            <p:cNvSpPr/>
            <p:nvPr/>
          </p:nvSpPr>
          <p:spPr>
            <a:xfrm>
              <a:off x="1208182" y="2799011"/>
              <a:ext cx="2448000" cy="57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师资资源池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1208182" y="4306077"/>
              <a:ext cx="2448000" cy="20070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2095" indent="-252095">
                <a:lnSpc>
                  <a:spcPts val="2000"/>
                </a:lnSpc>
                <a:spcBef>
                  <a:spcPts val="680"/>
                </a:spcBef>
                <a:buFont typeface="Wingdings" panose="05000000000000000000" pitchFamily="2" charset="2"/>
                <a:buChar char="ü"/>
              </a:pPr>
              <a:r>
                <a:rPr lang="zh-CN" altLang="en-US" sz="12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构建专业群内部及校企合作师资共享机制</a:t>
              </a:r>
              <a:endParaRPr lang="en-US" altLang="zh-CN" sz="12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marL="252095" indent="-252095">
                <a:lnSpc>
                  <a:spcPts val="2000"/>
                </a:lnSpc>
                <a:spcBef>
                  <a:spcPts val="680"/>
                </a:spcBef>
                <a:buFont typeface="Wingdings" panose="05000000000000000000" pitchFamily="2" charset="2"/>
                <a:buChar char="ü"/>
              </a:pPr>
              <a:r>
                <a:rPr lang="zh-CN" altLang="en-US" sz="1200" b="1" dirty="0">
                  <a:solidFill>
                    <a:schemeClr val="tx1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政校企行协同推进学校师资资源池和共享平台建设</a:t>
              </a:r>
              <a:endParaRPr lang="en-US" altLang="zh-CN" sz="1200" b="1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1208182" y="3567096"/>
              <a:ext cx="2448000" cy="68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40"/>
                </a:lnSpc>
              </a:pPr>
              <a:r>
                <a:rPr lang="zh-CN" altLang="en-US" sz="1400" b="1" dirty="0">
                  <a:solidFill>
                    <a:srgbClr val="C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资源共享</a:t>
              </a:r>
              <a:endParaRPr lang="en-US" altLang="zh-CN" sz="14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  <a:p>
              <a:pPr algn="ctr">
                <a:lnSpc>
                  <a:spcPts val="1940"/>
                </a:lnSpc>
              </a:pPr>
              <a:r>
                <a:rPr lang="zh-CN" altLang="en-US" sz="1400" b="1" dirty="0">
                  <a:solidFill>
                    <a:srgbClr val="C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资源池</a:t>
              </a:r>
              <a:r>
                <a:rPr lang="en-US" altLang="zh-CN" sz="1400" b="1" dirty="0">
                  <a:solidFill>
                    <a:srgbClr val="C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+</a:t>
              </a:r>
              <a:r>
                <a:rPr lang="zh-CN" altLang="en-US" sz="1400" b="1" dirty="0">
                  <a:solidFill>
                    <a:srgbClr val="C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共享平台</a:t>
              </a: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连接符 31"/>
          <p:cNvCxnSpPr/>
          <p:nvPr/>
        </p:nvCxnSpPr>
        <p:spPr>
          <a:xfrm flipV="1">
            <a:off x="1768417" y="397117"/>
            <a:ext cx="9842558" cy="7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426256" y="1399907"/>
            <a:ext cx="9595668" cy="4882740"/>
            <a:chOff x="1252373" y="1766020"/>
            <a:chExt cx="6771962" cy="3648262"/>
          </a:xfrm>
        </p:grpSpPr>
        <p:sp>
          <p:nvSpPr>
            <p:cNvPr id="92" name="MH_Other_1"/>
            <p:cNvSpPr/>
            <p:nvPr>
              <p:custDataLst>
                <p:tags r:id="rId1"/>
              </p:custDataLst>
            </p:nvPr>
          </p:nvSpPr>
          <p:spPr>
            <a:xfrm>
              <a:off x="2579785" y="2130004"/>
              <a:ext cx="3299448" cy="2242145"/>
            </a:xfrm>
            <a:custGeom>
              <a:avLst/>
              <a:gdLst>
                <a:gd name="connsiteX0" fmla="*/ 1828800 w 3644900"/>
                <a:gd name="connsiteY0" fmla="*/ 0 h 2006600"/>
                <a:gd name="connsiteX1" fmla="*/ 2755900 w 3644900"/>
                <a:gd name="connsiteY1" fmla="*/ 711200 h 2006600"/>
                <a:gd name="connsiteX2" fmla="*/ 3644900 w 3644900"/>
                <a:gd name="connsiteY2" fmla="*/ 1358900 h 2006600"/>
                <a:gd name="connsiteX3" fmla="*/ 2755900 w 3644900"/>
                <a:gd name="connsiteY3" fmla="*/ 2006600 h 2006600"/>
                <a:gd name="connsiteX4" fmla="*/ 1816100 w 3644900"/>
                <a:gd name="connsiteY4" fmla="*/ 1295400 h 2006600"/>
                <a:gd name="connsiteX5" fmla="*/ 914400 w 3644900"/>
                <a:gd name="connsiteY5" fmla="*/ 2006600 h 2006600"/>
                <a:gd name="connsiteX6" fmla="*/ 0 w 3644900"/>
                <a:gd name="connsiteY6" fmla="*/ 1320800 h 2006600"/>
                <a:gd name="connsiteX7" fmla="*/ 1828800 w 3644900"/>
                <a:gd name="connsiteY7" fmla="*/ 0 h 200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4900" h="2006600">
                  <a:moveTo>
                    <a:pt x="1828800" y="0"/>
                  </a:moveTo>
                  <a:lnTo>
                    <a:pt x="2755900" y="711200"/>
                  </a:lnTo>
                  <a:lnTo>
                    <a:pt x="3644900" y="1358900"/>
                  </a:lnTo>
                  <a:lnTo>
                    <a:pt x="2755900" y="2006600"/>
                  </a:lnTo>
                  <a:lnTo>
                    <a:pt x="1816100" y="1295400"/>
                  </a:lnTo>
                  <a:lnTo>
                    <a:pt x="914400" y="2006600"/>
                  </a:lnTo>
                  <a:lnTo>
                    <a:pt x="0" y="1320800"/>
                  </a:lnTo>
                  <a:lnTo>
                    <a:pt x="1828800" y="0"/>
                  </a:lnTo>
                  <a:close/>
                </a:path>
              </a:pathLst>
            </a:custGeom>
            <a:noFill/>
            <a:ln w="381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 defTabSz="950595">
                <a:defRPr/>
              </a:pPr>
              <a:endParaRPr lang="zh-CN" altLang="en-US" sz="1200" kern="0" dirty="0">
                <a:solidFill>
                  <a:prstClr val="white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93" name="MH_SubTitle_1"/>
            <p:cNvSpPr/>
            <p:nvPr>
              <p:custDataLst>
                <p:tags r:id="rId2"/>
              </p:custDataLst>
            </p:nvPr>
          </p:nvSpPr>
          <p:spPr>
            <a:xfrm>
              <a:off x="3942544" y="1766020"/>
              <a:ext cx="593586" cy="732822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 defTabSz="950595">
                <a:defRPr/>
              </a:pPr>
              <a:endParaRPr lang="zh-CN" altLang="en-US" sz="1200" kern="0" dirty="0">
                <a:solidFill>
                  <a:srgbClr val="4F81BD">
                    <a:lumMod val="7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94" name="MH_SubTitle_2"/>
            <p:cNvSpPr/>
            <p:nvPr>
              <p:custDataLst>
                <p:tags r:id="rId3"/>
              </p:custDataLst>
            </p:nvPr>
          </p:nvSpPr>
          <p:spPr>
            <a:xfrm>
              <a:off x="4762820" y="2513402"/>
              <a:ext cx="592276" cy="731205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 defTabSz="950595">
                <a:defRPr/>
              </a:pPr>
              <a:endParaRPr lang="zh-CN" altLang="en-US" sz="1200" kern="0" dirty="0">
                <a:solidFill>
                  <a:srgbClr val="4F81BD">
                    <a:lumMod val="7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95" name="MH_SubTitle_3"/>
            <p:cNvSpPr/>
            <p:nvPr>
              <p:custDataLst>
                <p:tags r:id="rId4"/>
              </p:custDataLst>
            </p:nvPr>
          </p:nvSpPr>
          <p:spPr>
            <a:xfrm>
              <a:off x="5581785" y="3273725"/>
              <a:ext cx="593587" cy="732822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 defTabSz="950595">
                <a:defRPr/>
              </a:pPr>
              <a:endParaRPr lang="zh-CN" altLang="en-US" sz="1200" kern="0" dirty="0">
                <a:solidFill>
                  <a:srgbClr val="4F81BD">
                    <a:lumMod val="7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96" name="MH_SubTitle_4"/>
            <p:cNvSpPr/>
            <p:nvPr>
              <p:custDataLst>
                <p:tags r:id="rId5"/>
              </p:custDataLst>
            </p:nvPr>
          </p:nvSpPr>
          <p:spPr>
            <a:xfrm>
              <a:off x="4762820" y="4004930"/>
              <a:ext cx="592276" cy="732822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 defTabSz="950595">
                <a:defRPr/>
              </a:pPr>
              <a:endParaRPr lang="zh-CN" altLang="en-US" sz="1200" kern="0" dirty="0">
                <a:solidFill>
                  <a:srgbClr val="4F81BD">
                    <a:lumMod val="7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97" name="MH_SubTitle_5"/>
            <p:cNvSpPr/>
            <p:nvPr>
              <p:custDataLst>
                <p:tags r:id="rId6"/>
              </p:custDataLst>
            </p:nvPr>
          </p:nvSpPr>
          <p:spPr>
            <a:xfrm>
              <a:off x="3942544" y="3259165"/>
              <a:ext cx="593586" cy="732823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 defTabSz="950595">
                <a:defRPr/>
              </a:pPr>
              <a:endParaRPr lang="zh-CN" altLang="en-US" sz="1200" kern="0" dirty="0">
                <a:solidFill>
                  <a:srgbClr val="4F81BD">
                    <a:lumMod val="7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98" name="MH_SubTitle_6"/>
            <p:cNvSpPr/>
            <p:nvPr>
              <p:custDataLst>
                <p:tags r:id="rId7"/>
              </p:custDataLst>
            </p:nvPr>
          </p:nvSpPr>
          <p:spPr>
            <a:xfrm>
              <a:off x="3122268" y="4004930"/>
              <a:ext cx="593586" cy="732822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 defTabSz="950595">
                <a:defRPr/>
              </a:pPr>
              <a:endParaRPr lang="zh-CN" altLang="en-US" sz="1200" kern="0" dirty="0">
                <a:solidFill>
                  <a:srgbClr val="4F81BD">
                    <a:lumMod val="7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99" name="MH_SubTitle_8"/>
            <p:cNvSpPr/>
            <p:nvPr>
              <p:custDataLst>
                <p:tags r:id="rId8"/>
              </p:custDataLst>
            </p:nvPr>
          </p:nvSpPr>
          <p:spPr>
            <a:xfrm>
              <a:off x="3122268" y="2513402"/>
              <a:ext cx="593586" cy="731205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 defTabSz="950595">
                <a:defRPr/>
              </a:pPr>
              <a:endParaRPr lang="zh-CN" altLang="en-US" sz="1200" kern="0" dirty="0">
                <a:solidFill>
                  <a:srgbClr val="4F81BD">
                    <a:lumMod val="7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100" name="MH_SubTitle_7"/>
            <p:cNvSpPr/>
            <p:nvPr>
              <p:custDataLst>
                <p:tags r:id="rId9"/>
              </p:custDataLst>
            </p:nvPr>
          </p:nvSpPr>
          <p:spPr>
            <a:xfrm>
              <a:off x="2303302" y="3273725"/>
              <a:ext cx="592276" cy="732822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 defTabSz="950595">
                <a:defRPr/>
              </a:pPr>
              <a:endParaRPr lang="zh-CN" altLang="en-US" sz="1200" kern="0" dirty="0">
                <a:solidFill>
                  <a:srgbClr val="4F81BD">
                    <a:lumMod val="7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250330" y="3540069"/>
              <a:ext cx="698219" cy="179949"/>
            </a:xfrm>
            <a:prstGeom prst="rect">
              <a:avLst/>
            </a:prstGeom>
            <a:noFill/>
          </p:spPr>
          <p:txBody>
            <a:bodyPr wrap="square" lIns="55630" tIns="27815" rIns="55630" bIns="27815" rtlCol="0">
              <a:spAutoFit/>
            </a:bodyPr>
            <a:lstStyle/>
            <a:p>
              <a:pPr algn="ctr" defTabSz="950595">
                <a:defRPr/>
              </a:pPr>
              <a:r>
                <a:rPr lang="zh-CN" altLang="en-US" sz="1200" kern="0" dirty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备课中心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088798" y="2778814"/>
              <a:ext cx="698219" cy="179949"/>
            </a:xfrm>
            <a:prstGeom prst="rect">
              <a:avLst/>
            </a:prstGeom>
            <a:noFill/>
          </p:spPr>
          <p:txBody>
            <a:bodyPr wrap="square" lIns="55630" tIns="27815" rIns="55630" bIns="27815" rtlCol="0">
              <a:spAutoFit/>
            </a:bodyPr>
            <a:lstStyle/>
            <a:p>
              <a:pPr algn="ctr" defTabSz="950595">
                <a:defRPr/>
              </a:pPr>
              <a:r>
                <a:rPr lang="zh-CN" altLang="en-US" sz="1200" kern="0" dirty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授课中心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902704" y="2032241"/>
              <a:ext cx="698219" cy="179949"/>
            </a:xfrm>
            <a:prstGeom prst="rect">
              <a:avLst/>
            </a:prstGeom>
            <a:noFill/>
          </p:spPr>
          <p:txBody>
            <a:bodyPr wrap="square" lIns="55630" tIns="27815" rIns="55630" bIns="27815" rtlCol="0">
              <a:spAutoFit/>
            </a:bodyPr>
            <a:lstStyle/>
            <a:p>
              <a:pPr algn="ctr" defTabSz="950595">
                <a:defRPr/>
              </a:pPr>
              <a:r>
                <a:rPr lang="zh-CN" altLang="en-US" sz="1200" kern="0" dirty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互动讨论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902704" y="3516477"/>
              <a:ext cx="698219" cy="179949"/>
            </a:xfrm>
            <a:prstGeom prst="rect">
              <a:avLst/>
            </a:prstGeom>
            <a:noFill/>
          </p:spPr>
          <p:txBody>
            <a:bodyPr wrap="square" lIns="55630" tIns="27815" rIns="55630" bIns="27815" rtlCol="0">
              <a:spAutoFit/>
            </a:bodyPr>
            <a:lstStyle/>
            <a:p>
              <a:pPr algn="ctr" defTabSz="950595">
                <a:defRPr/>
              </a:pPr>
              <a:r>
                <a:rPr lang="zh-CN" altLang="en-US" sz="1200" kern="0" dirty="0">
                  <a:latin typeface="思源宋体 CN" panose="02020400000000000000" charset="-122"/>
                  <a:ea typeface="思源宋体 CN" panose="02020400000000000000" charset="-122"/>
                </a:rPr>
                <a:t>精准推送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529468" y="3516477"/>
              <a:ext cx="698219" cy="179949"/>
            </a:xfrm>
            <a:prstGeom prst="rect">
              <a:avLst/>
            </a:prstGeom>
            <a:noFill/>
          </p:spPr>
          <p:txBody>
            <a:bodyPr wrap="square" lIns="55630" tIns="27815" rIns="55630" bIns="27815" rtlCol="0">
              <a:spAutoFit/>
            </a:bodyPr>
            <a:lstStyle/>
            <a:p>
              <a:pPr algn="ctr" defTabSz="950595">
                <a:defRPr/>
              </a:pPr>
              <a:r>
                <a:rPr lang="zh-CN" altLang="en-US" sz="1200" kern="0" dirty="0">
                  <a:latin typeface="思源宋体 CN" panose="02020400000000000000" charset="-122"/>
                  <a:ea typeface="思源宋体 CN" panose="02020400000000000000" charset="-122"/>
                </a:rPr>
                <a:t>智能录播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709846" y="2778814"/>
              <a:ext cx="698219" cy="179949"/>
            </a:xfrm>
            <a:prstGeom prst="rect">
              <a:avLst/>
            </a:prstGeom>
            <a:noFill/>
          </p:spPr>
          <p:txBody>
            <a:bodyPr wrap="square" lIns="55630" tIns="27815" rIns="55630" bIns="27815" rtlCol="0">
              <a:spAutoFit/>
            </a:bodyPr>
            <a:lstStyle/>
            <a:p>
              <a:pPr algn="ctr" defTabSz="950595">
                <a:defRPr/>
              </a:pPr>
              <a:r>
                <a:rPr lang="zh-CN" altLang="en-US" sz="1200" kern="0" dirty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智慧笔记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709846" y="4179043"/>
              <a:ext cx="698219" cy="317927"/>
            </a:xfrm>
            <a:prstGeom prst="rect">
              <a:avLst/>
            </a:prstGeom>
            <a:noFill/>
          </p:spPr>
          <p:txBody>
            <a:bodyPr wrap="square" lIns="55630" tIns="27815" rIns="55630" bIns="27815" rtlCol="0">
              <a:spAutoFit/>
            </a:bodyPr>
            <a:lstStyle/>
            <a:p>
              <a:pPr algn="ctr" defTabSz="950595">
                <a:defRPr/>
              </a:pPr>
              <a:r>
                <a:rPr lang="zh-CN" altLang="en-US" sz="1200" kern="0" dirty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在线作业</a:t>
              </a:r>
              <a:endParaRPr lang="en-US" altLang="zh-CN" sz="1200" kern="0" dirty="0">
                <a:solidFill>
                  <a:prstClr val="black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algn="ctr" defTabSz="950595">
                <a:defRPr/>
              </a:pPr>
              <a:r>
                <a:rPr lang="zh-CN" altLang="en-US" sz="1200" kern="0" dirty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在线测试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69949" y="4271151"/>
              <a:ext cx="698219" cy="179949"/>
            </a:xfrm>
            <a:prstGeom prst="rect">
              <a:avLst/>
            </a:prstGeom>
            <a:noFill/>
          </p:spPr>
          <p:txBody>
            <a:bodyPr wrap="square" lIns="55630" tIns="27815" rIns="55630" bIns="27815" rtlCol="0">
              <a:spAutoFit/>
            </a:bodyPr>
            <a:lstStyle/>
            <a:p>
              <a:pPr algn="ctr" defTabSz="950595">
                <a:defRPr/>
              </a:pPr>
              <a:r>
                <a:rPr lang="zh-CN" altLang="en-US" sz="1200" kern="0" dirty="0">
                  <a:latin typeface="思源宋体 CN" panose="02020400000000000000" charset="-122"/>
                  <a:ea typeface="思源宋体 CN" panose="02020400000000000000" charset="-122"/>
                </a:rPr>
                <a:t>多元评价</a:t>
              </a:r>
            </a:p>
          </p:txBody>
        </p:sp>
        <p:cxnSp>
          <p:nvCxnSpPr>
            <p:cNvPr id="109" name="肘形连接符 108"/>
            <p:cNvCxnSpPr/>
            <p:nvPr/>
          </p:nvCxnSpPr>
          <p:spPr>
            <a:xfrm rot="16200000" flipH="1">
              <a:off x="5420743" y="4298784"/>
              <a:ext cx="686300" cy="99173"/>
            </a:xfrm>
            <a:prstGeom prst="bentConnector3">
              <a:avLst>
                <a:gd name="adj1" fmla="val 102045"/>
              </a:avLst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oval" w="med" len="med"/>
              <a:tailEnd type="oval" w="med" len="med"/>
            </a:ln>
            <a:effectLst/>
          </p:spPr>
        </p:cxnSp>
        <p:sp>
          <p:nvSpPr>
            <p:cNvPr id="110" name="TextBox 109"/>
            <p:cNvSpPr txBox="1"/>
            <p:nvPr/>
          </p:nvSpPr>
          <p:spPr>
            <a:xfrm>
              <a:off x="3788765" y="2913474"/>
              <a:ext cx="911250" cy="317927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tIns="27815" rIns="0" bIns="27815" rtlCol="0">
              <a:spAutoFit/>
            </a:bodyPr>
            <a:lstStyle/>
            <a:p>
              <a:pPr algn="ctr" defTabSz="950595"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多维互动的教学平台</a:t>
              </a:r>
            </a:p>
          </p:txBody>
        </p:sp>
        <p:cxnSp>
          <p:nvCxnSpPr>
            <p:cNvPr id="111" name="肘形连接符 110"/>
            <p:cNvCxnSpPr/>
            <p:nvPr/>
          </p:nvCxnSpPr>
          <p:spPr>
            <a:xfrm rot="5400000">
              <a:off x="1848415" y="3553369"/>
              <a:ext cx="545014" cy="335918"/>
            </a:xfrm>
            <a:prstGeom prst="bentConnector3">
              <a:avLst>
                <a:gd name="adj1" fmla="val -973"/>
              </a:avLst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oval" w="med" len="med"/>
              <a:tailEnd type="oval" w="med" len="med"/>
            </a:ln>
            <a:effectLst/>
          </p:spPr>
        </p:cxnSp>
        <p:cxnSp>
          <p:nvCxnSpPr>
            <p:cNvPr id="112" name="肘形连接符 111"/>
            <p:cNvCxnSpPr/>
            <p:nvPr/>
          </p:nvCxnSpPr>
          <p:spPr>
            <a:xfrm>
              <a:off x="3121671" y="2032005"/>
              <a:ext cx="497533" cy="491207"/>
            </a:xfrm>
            <a:prstGeom prst="bentConnector3">
              <a:avLst>
                <a:gd name="adj1" fmla="val 99536"/>
              </a:avLst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oval" w="med" len="med"/>
              <a:tailEnd type="oval" w="med" len="med"/>
            </a:ln>
            <a:effectLst/>
          </p:spPr>
        </p:cxnSp>
        <p:cxnSp>
          <p:nvCxnSpPr>
            <p:cNvPr id="113" name="肘形连接符 112"/>
            <p:cNvCxnSpPr/>
            <p:nvPr/>
          </p:nvCxnSpPr>
          <p:spPr>
            <a:xfrm flipV="1">
              <a:off x="4568775" y="1774946"/>
              <a:ext cx="807143" cy="361618"/>
            </a:xfrm>
            <a:prstGeom prst="bentConnector3">
              <a:avLst>
                <a:gd name="adj1" fmla="val -450"/>
              </a:avLst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oval" w="med" len="med"/>
              <a:tailEnd type="oval" w="med" len="med"/>
            </a:ln>
            <a:effectLst/>
          </p:spPr>
        </p:cxnSp>
        <p:grpSp>
          <p:nvGrpSpPr>
            <p:cNvPr id="114" name="组合 113"/>
            <p:cNvGrpSpPr/>
            <p:nvPr/>
          </p:nvGrpSpPr>
          <p:grpSpPr>
            <a:xfrm>
              <a:off x="1278495" y="1774675"/>
              <a:ext cx="1823028" cy="1025003"/>
              <a:chOff x="315686" y="1497625"/>
              <a:chExt cx="3761599" cy="1677227"/>
            </a:xfrm>
          </p:grpSpPr>
          <p:pic>
            <p:nvPicPr>
              <p:cNvPr id="115" name="图片 1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686" y="1497628"/>
                <a:ext cx="2466977" cy="167722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rgbClr val="0070C0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16" name="TextBox 115"/>
              <p:cNvSpPr txBox="1"/>
              <p:nvPr/>
            </p:nvSpPr>
            <p:spPr>
              <a:xfrm>
                <a:off x="2800351" y="1497625"/>
                <a:ext cx="1276934" cy="1269984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defTabSz="95059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思源宋体 CN" panose="02020400000000000000" charset="-122"/>
                    <a:ea typeface="思源宋体 CN" panose="02020400000000000000" charset="-122"/>
                  </a:rPr>
                  <a:t>教学内容展示</a:t>
                </a:r>
                <a:endParaRPr lang="en-US" altLang="zh-CN" sz="900" kern="0" dirty="0">
                  <a:latin typeface="思源宋体 CN" panose="02020400000000000000" charset="-122"/>
                  <a:ea typeface="思源宋体 CN" panose="02020400000000000000" charset="-122"/>
                </a:endParaRPr>
              </a:p>
              <a:p>
                <a:pPr defTabSz="95059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思源宋体 CN" panose="02020400000000000000" charset="-122"/>
                    <a:ea typeface="思源宋体 CN" panose="02020400000000000000" charset="-122"/>
                  </a:rPr>
                  <a:t>学习资源推送</a:t>
                </a:r>
              </a:p>
              <a:p>
                <a:pPr defTabSz="95059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思源宋体 CN" panose="02020400000000000000" charset="-122"/>
                    <a:ea typeface="思源宋体 CN" panose="02020400000000000000" charset="-122"/>
                  </a:rPr>
                  <a:t>学习任务发布</a:t>
                </a:r>
              </a:p>
              <a:p>
                <a:pPr defTabSz="95059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思源宋体 CN" panose="02020400000000000000" charset="-122"/>
                    <a:ea typeface="思源宋体 CN" panose="02020400000000000000" charset="-122"/>
                  </a:rPr>
                  <a:t>学生协作互动</a:t>
                </a:r>
              </a:p>
              <a:p>
                <a:pPr defTabSz="95059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思源宋体 CN" panose="02020400000000000000" charset="-122"/>
                    <a:ea typeface="思源宋体 CN" panose="02020400000000000000" charset="-122"/>
                  </a:rPr>
                  <a:t>学生自主探究</a:t>
                </a: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1252373" y="4152540"/>
              <a:ext cx="1813722" cy="1025001"/>
              <a:chOff x="186893" y="5130190"/>
              <a:chExt cx="3242935" cy="1476002"/>
            </a:xfrm>
          </p:grpSpPr>
          <p:sp>
            <p:nvSpPr>
              <p:cNvPr id="118" name="TextBox 117"/>
              <p:cNvSpPr txBox="1"/>
              <p:nvPr/>
            </p:nvSpPr>
            <p:spPr>
              <a:xfrm>
                <a:off x="2324628" y="5130190"/>
                <a:ext cx="1105200" cy="894097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lIns="91436" tIns="0" rIns="91436" bIns="0" rtlCol="0">
                <a:spAutoFit/>
              </a:bodyPr>
              <a:lstStyle/>
              <a:p>
                <a:pPr defTabSz="95059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教师备课</a:t>
                </a:r>
                <a:endParaRPr lang="en-US" altLang="zh-CN" sz="900" kern="0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endParaRPr>
              </a:p>
              <a:p>
                <a:pPr defTabSz="95059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学生预习</a:t>
                </a:r>
                <a:endParaRPr lang="en-US" altLang="zh-CN" sz="900" kern="0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endParaRPr>
              </a:p>
              <a:p>
                <a:pPr defTabSz="95059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学情诊断</a:t>
                </a:r>
                <a:endParaRPr lang="en-US" altLang="zh-CN" sz="900" kern="0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endParaRPr>
              </a:p>
              <a:p>
                <a:pPr defTabSz="95059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900" kern="0" dirty="0"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……</a:t>
                </a:r>
                <a:r>
                  <a:rPr lang="zh-CN" altLang="en-US" sz="900" kern="0" dirty="0"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 </a:t>
                </a:r>
              </a:p>
            </p:txBody>
          </p:sp>
          <p:pic>
            <p:nvPicPr>
              <p:cNvPr id="119" name="图片 1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6893" y="5130192"/>
                <a:ext cx="2137734" cy="1476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rgbClr val="0070C0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grpSp>
          <p:nvGrpSpPr>
            <p:cNvPr id="120" name="组合 119"/>
            <p:cNvGrpSpPr/>
            <p:nvPr/>
          </p:nvGrpSpPr>
          <p:grpSpPr>
            <a:xfrm>
              <a:off x="5840906" y="4258394"/>
              <a:ext cx="1813722" cy="1025003"/>
              <a:chOff x="8290639" y="5168252"/>
              <a:chExt cx="3242934" cy="1476002"/>
            </a:xfrm>
          </p:grpSpPr>
          <p:pic>
            <p:nvPicPr>
              <p:cNvPr id="121" name="图片 120"/>
              <p:cNvPicPr>
                <a:picLocks noChangeAspect="1"/>
              </p:cNvPicPr>
              <p:nvPr/>
            </p:nvPicPr>
            <p:blipFill rotWithShape="1">
              <a:blip r:embed="rId13"/>
              <a:srcRect t="5169"/>
              <a:stretch>
                <a:fillRect/>
              </a:stretch>
            </p:blipFill>
            <p:spPr>
              <a:xfrm>
                <a:off x="8290639" y="5168255"/>
                <a:ext cx="2137733" cy="147599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rgbClr val="0070C0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22" name="TextBox 121"/>
              <p:cNvSpPr txBox="1"/>
              <p:nvPr/>
            </p:nvSpPr>
            <p:spPr>
              <a:xfrm>
                <a:off x="10428373" y="5168252"/>
                <a:ext cx="1105200" cy="1117618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lIns="91436" tIns="0" rIns="91436" bIns="0" rtlCol="0">
                <a:spAutoFit/>
              </a:bodyPr>
              <a:lstStyle/>
              <a:p>
                <a:pPr defTabSz="95059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课程直播</a:t>
                </a:r>
              </a:p>
              <a:p>
                <a:pPr defTabSz="95059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课程点播</a:t>
                </a:r>
              </a:p>
              <a:p>
                <a:pPr defTabSz="95059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优课评选</a:t>
                </a:r>
              </a:p>
              <a:p>
                <a:pPr defTabSz="95059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联动教学</a:t>
                </a:r>
                <a:endParaRPr lang="en-US" altLang="zh-CN" sz="900" kern="0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endParaRPr>
              </a:p>
              <a:p>
                <a:pPr defTabSz="95059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900" kern="0" dirty="0"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……</a:t>
                </a:r>
                <a:endParaRPr lang="zh-CN" altLang="en-US" sz="900" kern="0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endParaRPr>
              </a:p>
            </p:txBody>
          </p:sp>
        </p:grpSp>
        <p:grpSp>
          <p:nvGrpSpPr>
            <p:cNvPr id="123" name="组合 122"/>
            <p:cNvGrpSpPr/>
            <p:nvPr/>
          </p:nvGrpSpPr>
          <p:grpSpPr>
            <a:xfrm>
              <a:off x="6210614" y="3001527"/>
              <a:ext cx="1813721" cy="1025003"/>
              <a:chOff x="8670069" y="1915482"/>
              <a:chExt cx="3242933" cy="1476003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10807802" y="1915482"/>
                <a:ext cx="1105200" cy="67057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lIns="91436" tIns="0" rIns="91436" bIns="0" rtlCol="0">
                <a:spAutoFit/>
              </a:bodyPr>
              <a:lstStyle/>
              <a:p>
                <a:pPr defTabSz="95059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上传笔记</a:t>
                </a:r>
              </a:p>
              <a:p>
                <a:pPr defTabSz="95059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笔记分享</a:t>
                </a:r>
                <a:endParaRPr lang="en-US" altLang="zh-CN" sz="900" kern="0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endParaRPr>
              </a:p>
              <a:p>
                <a:pPr defTabSz="95059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900" kern="0" dirty="0"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……</a:t>
                </a:r>
                <a:endParaRPr lang="zh-CN" altLang="en-US" sz="900" kern="0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endParaRPr>
              </a:p>
            </p:txBody>
          </p:sp>
          <p:pic>
            <p:nvPicPr>
              <p:cNvPr id="125" name="图片 12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70069" y="1915486"/>
                <a:ext cx="2137733" cy="147599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rgbClr val="0070C0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126" name="TextBox 125"/>
            <p:cNvSpPr txBox="1"/>
            <p:nvPr/>
          </p:nvSpPr>
          <p:spPr>
            <a:xfrm>
              <a:off x="6645306" y="1774943"/>
              <a:ext cx="618121" cy="77612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lIns="55630" tIns="0" rIns="55630" bIns="0" rtlCol="0">
              <a:spAutoFit/>
            </a:bodyPr>
            <a:lstStyle/>
            <a:p>
              <a:pPr defTabSz="950595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900" kern="0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辅导答疑</a:t>
              </a:r>
            </a:p>
            <a:p>
              <a:pPr defTabSz="950595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900" kern="0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主题讨论</a:t>
              </a:r>
            </a:p>
            <a:p>
              <a:pPr defTabSz="950595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900" kern="0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互动协作</a:t>
              </a:r>
            </a:p>
            <a:p>
              <a:pPr defTabSz="950595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900" kern="0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作品分享</a:t>
              </a:r>
              <a:endParaRPr lang="en-US" altLang="zh-CN" sz="900" kern="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  <a:p>
              <a:pPr defTabSz="950595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sz="900" kern="0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……</a:t>
              </a:r>
              <a:endParaRPr lang="zh-CN" altLang="en-US" sz="900" kern="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88764" y="4078809"/>
              <a:ext cx="974055" cy="73186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tIns="27815" rIns="0" bIns="27815" rtlCol="0">
              <a:spAutoFit/>
            </a:bodyPr>
            <a:lstStyle/>
            <a:p>
              <a:pPr algn="ctr" defTabSz="950595"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智能高效的管理平台</a:t>
              </a:r>
              <a:endParaRPr lang="en-US" altLang="zh-CN" sz="1200" b="1" kern="0" dirty="0">
                <a:solidFill>
                  <a:prstClr val="white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algn="ctr" defTabSz="950595">
                <a:defRPr/>
              </a:pPr>
              <a:r>
                <a:rPr lang="zh-CN" altLang="en-US" sz="1200" kern="0" dirty="0">
                  <a:solidFill>
                    <a:sysClr val="window" lastClr="FFFFFF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人脸考勤</a:t>
              </a:r>
            </a:p>
            <a:p>
              <a:pPr algn="ctr" defTabSz="950595">
                <a:defRPr/>
              </a:pPr>
              <a:r>
                <a:rPr lang="zh-CN" altLang="en-US" sz="1200" kern="0" dirty="0">
                  <a:solidFill>
                    <a:sysClr val="window" lastClr="FFFFFF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消息推送</a:t>
              </a:r>
            </a:p>
            <a:p>
              <a:pPr algn="ctr" defTabSz="950595">
                <a:defRPr/>
              </a:pPr>
              <a:r>
                <a:rPr lang="zh-CN" altLang="en-US" sz="1200" kern="0" dirty="0">
                  <a:solidFill>
                    <a:sysClr val="window" lastClr="FFFFFF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班牌发布</a:t>
              </a:r>
            </a:p>
            <a:p>
              <a:pPr algn="ctr" defTabSz="950595">
                <a:defRPr/>
              </a:pPr>
              <a:r>
                <a:rPr lang="zh-CN" altLang="en-US" sz="1200" kern="0" dirty="0">
                  <a:solidFill>
                    <a:sysClr val="window" lastClr="FFFFFF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在线巡课</a:t>
              </a:r>
            </a:p>
          </p:txBody>
        </p:sp>
        <p:sp>
          <p:nvSpPr>
            <p:cNvPr id="128" name="椭圆 127"/>
            <p:cNvSpPr/>
            <p:nvPr/>
          </p:nvSpPr>
          <p:spPr>
            <a:xfrm>
              <a:off x="3297525" y="5124204"/>
              <a:ext cx="599503" cy="290078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55632" tIns="27816" rIns="55632" bIns="27816" rtlCol="0" anchor="ctr"/>
            <a:lstStyle/>
            <a:p>
              <a:pPr algn="ctr" defTabSz="914400">
                <a:defRPr/>
              </a:pPr>
              <a:r>
                <a:rPr lang="zh-CN" altLang="en-US" sz="800" b="1" kern="0" dirty="0">
                  <a:latin typeface="思源宋体 CN" panose="02020400000000000000" charset="-122"/>
                  <a:ea typeface="思源宋体 CN" panose="02020400000000000000" charset="-122"/>
                </a:rPr>
                <a:t>课堂行为表现数据</a:t>
              </a:r>
            </a:p>
          </p:txBody>
        </p:sp>
        <p:pic>
          <p:nvPicPr>
            <p:cNvPr id="129" name="Picture 2" descr="D:\KeyShot 6\Renderings\untitled.18253.png"/>
            <p:cNvPicPr>
              <a:picLocks noChangeAspect="1" noChangeArrowheads="1"/>
            </p:cNvPicPr>
            <p:nvPr/>
          </p:nvPicPr>
          <p:blipFill rotWithShape="1">
            <a:blip r:embed="rId15" cstate="print"/>
            <a:srcRect l="21896" t="14151" r="19288" b="18020"/>
            <a:stretch>
              <a:fillRect/>
            </a:stretch>
          </p:blipFill>
          <p:spPr bwMode="auto">
            <a:xfrm>
              <a:off x="3437907" y="4796488"/>
              <a:ext cx="318739" cy="33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椭圆 129"/>
            <p:cNvSpPr/>
            <p:nvPr/>
          </p:nvSpPr>
          <p:spPr>
            <a:xfrm>
              <a:off x="4862687" y="3309955"/>
              <a:ext cx="599503" cy="290078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55632" tIns="27816" rIns="55632" bIns="27816" rtlCol="0" anchor="ctr"/>
            <a:lstStyle/>
            <a:p>
              <a:pPr algn="ctr" defTabSz="914400">
                <a:defRPr/>
              </a:pPr>
              <a:r>
                <a:rPr lang="zh-CN" altLang="en-US" sz="800" b="1" kern="0" dirty="0">
                  <a:latin typeface="思源宋体 CN" panose="02020400000000000000" charset="-122"/>
                  <a:ea typeface="思源宋体 CN" panose="02020400000000000000" charset="-122"/>
                </a:rPr>
                <a:t>教学视频资源获取</a:t>
              </a:r>
            </a:p>
          </p:txBody>
        </p:sp>
        <p:pic>
          <p:nvPicPr>
            <p:cNvPr id="131" name="图片 13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66171" y="3619442"/>
              <a:ext cx="553221" cy="383567"/>
            </a:xfrm>
            <a:prstGeom prst="rect">
              <a:avLst/>
            </a:prstGeom>
          </p:spPr>
        </p:pic>
        <p:cxnSp>
          <p:nvCxnSpPr>
            <p:cNvPr id="132" name="直接箭头连接符 131"/>
            <p:cNvCxnSpPr/>
            <p:nvPr/>
          </p:nvCxnSpPr>
          <p:spPr>
            <a:xfrm flipV="1">
              <a:off x="5268357" y="3801633"/>
              <a:ext cx="313427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tailEnd type="arrow"/>
            </a:ln>
            <a:effectLst/>
          </p:spPr>
        </p:cxnSp>
        <p:cxnSp>
          <p:nvCxnSpPr>
            <p:cNvPr id="133" name="肘形连接符 132"/>
            <p:cNvCxnSpPr>
              <a:stCxn id="129" idx="1"/>
            </p:cNvCxnSpPr>
            <p:nvPr/>
          </p:nvCxnSpPr>
          <p:spPr>
            <a:xfrm rot="10800000">
              <a:off x="3364298" y="4736846"/>
              <a:ext cx="73607" cy="229634"/>
            </a:xfrm>
            <a:prstGeom prst="bentConnector2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tailEnd type="arrow"/>
            </a:ln>
            <a:effectLst/>
          </p:spPr>
        </p:cxnSp>
        <p:cxnSp>
          <p:nvCxnSpPr>
            <p:cNvPr id="134" name="肘形连接符 133"/>
            <p:cNvCxnSpPr>
              <a:stCxn id="129" idx="3"/>
              <a:endCxn id="127" idx="2"/>
            </p:cNvCxnSpPr>
            <p:nvPr/>
          </p:nvCxnSpPr>
          <p:spPr>
            <a:xfrm flipV="1">
              <a:off x="3756646" y="4810669"/>
              <a:ext cx="519146" cy="155808"/>
            </a:xfrm>
            <a:prstGeom prst="bentConnector2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tailEnd type="arrow"/>
            </a:ln>
            <a:effectLst/>
          </p:spPr>
        </p:cxnSp>
        <p:cxnSp>
          <p:nvCxnSpPr>
            <p:cNvPr id="135" name="肘形连接符 134"/>
            <p:cNvCxnSpPr>
              <a:stCxn id="129" idx="3"/>
              <a:endCxn id="97" idx="2"/>
            </p:cNvCxnSpPr>
            <p:nvPr/>
          </p:nvCxnSpPr>
          <p:spPr>
            <a:xfrm flipV="1">
              <a:off x="3756645" y="3625577"/>
              <a:ext cx="185899" cy="1340898"/>
            </a:xfrm>
            <a:prstGeom prst="bentConnector3">
              <a:avLst>
                <a:gd name="adj1" fmla="val -7642"/>
              </a:avLst>
            </a:prstGeom>
            <a:noFill/>
            <a:ln w="9525" cap="flat" cmpd="sng" algn="ctr">
              <a:solidFill>
                <a:srgbClr val="0070C0"/>
              </a:solidFill>
              <a:prstDash val="solid"/>
              <a:tailEnd type="arrow"/>
            </a:ln>
            <a:effectLst/>
          </p:spPr>
        </p:cxnSp>
        <p:cxnSp>
          <p:nvCxnSpPr>
            <p:cNvPr id="136" name="肘形连接符 135"/>
            <p:cNvCxnSpPr/>
            <p:nvPr/>
          </p:nvCxnSpPr>
          <p:spPr>
            <a:xfrm rot="10800000" flipV="1">
              <a:off x="4637431" y="3811226"/>
              <a:ext cx="303750" cy="261982"/>
            </a:xfrm>
            <a:prstGeom prst="bentConnector2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tailEnd type="arrow"/>
            </a:ln>
            <a:effectLst/>
          </p:spPr>
        </p:cxnSp>
        <p:cxnSp>
          <p:nvCxnSpPr>
            <p:cNvPr id="137" name="肘形连接符 136"/>
            <p:cNvCxnSpPr>
              <a:stCxn id="106" idx="3"/>
            </p:cNvCxnSpPr>
            <p:nvPr/>
          </p:nvCxnSpPr>
          <p:spPr>
            <a:xfrm>
              <a:off x="5408065" y="2868789"/>
              <a:ext cx="819623" cy="258417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oval" w="med" len="med"/>
              <a:tailEnd type="oval" w="med" len="med"/>
            </a:ln>
            <a:effectLst/>
          </p:spPr>
        </p:cxnSp>
        <p:pic>
          <p:nvPicPr>
            <p:cNvPr id="138" name="图片 137"/>
            <p:cNvPicPr/>
            <p:nvPr/>
          </p:nvPicPr>
          <p:blipFill>
            <a:blip r:embed="rId17"/>
            <a:stretch>
              <a:fillRect/>
            </a:stretch>
          </p:blipFill>
          <p:spPr>
            <a:xfrm>
              <a:off x="5449707" y="1774947"/>
              <a:ext cx="1195600" cy="10249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58" name="矩形 57"/>
          <p:cNvSpPr/>
          <p:nvPr/>
        </p:nvSpPr>
        <p:spPr>
          <a:xfrm>
            <a:off x="83779" y="701834"/>
            <a:ext cx="3678026" cy="525662"/>
          </a:xfrm>
          <a:prstGeom prst="rect">
            <a:avLst/>
          </a:prstGeom>
        </p:spPr>
        <p:txBody>
          <a:bodyPr wrap="square" lIns="117226" tIns="58613" rIns="117226" bIns="58613">
            <a:spAutoFit/>
          </a:bodyPr>
          <a:lstStyle/>
          <a:p>
            <a:pPr indent="455930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2. 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智慧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课堂</a:t>
            </a:r>
            <a:r>
              <a:rPr lang="en-US" altLang="zh-CN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—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应用平台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1" y="350874"/>
            <a:ext cx="11553715" cy="295169"/>
            <a:chOff x="0" y="404813"/>
            <a:chExt cx="10020232" cy="24123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794013" y="404813"/>
              <a:ext cx="8226219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/>
          <p:cNvSpPr/>
          <p:nvPr/>
        </p:nvSpPr>
        <p:spPr>
          <a:xfrm>
            <a:off x="267778" y="713081"/>
            <a:ext cx="4777643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3. 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“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互联网</a:t>
            </a:r>
            <a:r>
              <a:rPr lang="en-US" altLang="zh-CN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+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智慧课堂”培训中心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319566" y="2264550"/>
            <a:ext cx="10140912" cy="4144343"/>
            <a:chOff x="179512" y="1779672"/>
            <a:chExt cx="8640959" cy="3598108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70"/>
            <a:stretch>
              <a:fillRect/>
            </a:stretch>
          </p:blipFill>
          <p:spPr bwMode="auto">
            <a:xfrm>
              <a:off x="179512" y="2082237"/>
              <a:ext cx="5544616" cy="3295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云形 21"/>
            <p:cNvSpPr/>
            <p:nvPr/>
          </p:nvSpPr>
          <p:spPr>
            <a:xfrm>
              <a:off x="7308304" y="1779672"/>
              <a:ext cx="1512167" cy="1082636"/>
            </a:xfrm>
            <a:prstGeom prst="cloud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zh-CN" altLang="en-US" sz="1600" kern="0" dirty="0" smtClean="0">
                  <a:solidFill>
                    <a:sysClr val="windowText" lastClr="000000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国匠在线</a:t>
              </a:r>
              <a:endParaRPr lang="en-US" altLang="zh-CN" sz="1600" kern="0" dirty="0" smtClean="0">
                <a:solidFill>
                  <a:sysClr val="windowText" lastClr="000000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algn="ctr" defTabSz="914400">
                <a:defRPr/>
              </a:pPr>
              <a:r>
                <a:rPr lang="zh-CN" altLang="en-US" sz="1600" kern="0" dirty="0" smtClean="0">
                  <a:solidFill>
                    <a:sysClr val="windowText" lastClr="000000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平台</a:t>
              </a:r>
              <a:endParaRPr lang="en-US" altLang="zh-CN" sz="1600" kern="0" dirty="0">
                <a:solidFill>
                  <a:sysClr val="windowText" lastClr="000000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23" name="MH_SubTitle_5"/>
            <p:cNvSpPr/>
            <p:nvPr>
              <p:custDataLst>
                <p:tags r:id="rId1"/>
              </p:custDataLst>
            </p:nvPr>
          </p:nvSpPr>
          <p:spPr>
            <a:xfrm>
              <a:off x="6119855" y="3518539"/>
              <a:ext cx="1080120" cy="851129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solidFill>
                <a:srgbClr val="08AEF8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 defTabSz="1219200">
                <a:defRPr/>
              </a:pPr>
              <a:r>
                <a:rPr lang="zh-CN" altLang="en-US" sz="1600" kern="0" dirty="0" smtClean="0">
                  <a:solidFill>
                    <a:sysClr val="windowText" lastClr="000000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职业院校学习中心</a:t>
              </a:r>
            </a:p>
          </p:txBody>
        </p:sp>
        <p:sp>
          <p:nvSpPr>
            <p:cNvPr id="24" name="MH_SubTitle_5"/>
            <p:cNvSpPr/>
            <p:nvPr>
              <p:custDataLst>
                <p:tags r:id="rId2"/>
              </p:custDataLst>
            </p:nvPr>
          </p:nvSpPr>
          <p:spPr>
            <a:xfrm>
              <a:off x="6119855" y="2497460"/>
              <a:ext cx="1080120" cy="851129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solidFill>
                <a:srgbClr val="08AEF8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 defTabSz="1219200">
                <a:defRPr/>
              </a:pPr>
              <a:r>
                <a:rPr lang="zh-CN" altLang="en-US" sz="1600" kern="0" dirty="0">
                  <a:solidFill>
                    <a:sysClr val="windowText" lastClr="000000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企业</a:t>
              </a:r>
              <a:r>
                <a:rPr lang="zh-CN" altLang="en-US" sz="1600" kern="0" dirty="0" smtClean="0">
                  <a:solidFill>
                    <a:sysClr val="windowText" lastClr="000000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学习中心</a:t>
              </a:r>
              <a:endParaRPr lang="zh-CN" altLang="en-US" sz="1600" kern="0" dirty="0">
                <a:solidFill>
                  <a:sysClr val="windowText" lastClr="000000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25" name="MH_SubTitle_5"/>
            <p:cNvSpPr/>
            <p:nvPr>
              <p:custDataLst>
                <p:tags r:id="rId3"/>
              </p:custDataLst>
            </p:nvPr>
          </p:nvSpPr>
          <p:spPr>
            <a:xfrm>
              <a:off x="6119855" y="4526651"/>
              <a:ext cx="1080120" cy="851129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solidFill>
                <a:srgbClr val="08AEF8"/>
              </a:solidFill>
              <a:prstDash val="solid"/>
            </a:ln>
            <a:effectLst/>
          </p:spPr>
          <p:txBody>
            <a:bodyPr lIns="0" tIns="0" rIns="0" bIns="0" anchor="ctr">
              <a:normAutofit lnSpcReduction="10000"/>
            </a:bodyPr>
            <a:lstStyle/>
            <a:p>
              <a:pPr algn="ctr" defTabSz="1219200">
                <a:defRPr/>
              </a:pPr>
              <a:r>
                <a:rPr lang="zh-CN" altLang="en-US" sz="1600" kern="0" dirty="0" smtClean="0">
                  <a:solidFill>
                    <a:sysClr val="windowText" lastClr="000000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社区（乡镇）学习中心</a:t>
              </a:r>
            </a:p>
          </p:txBody>
        </p:sp>
        <p:cxnSp>
          <p:nvCxnSpPr>
            <p:cNvPr id="26" name="直接箭头连接符 25"/>
            <p:cNvCxnSpPr>
              <a:stCxn id="24" idx="4"/>
              <a:endCxn id="23" idx="0"/>
            </p:cNvCxnSpPr>
            <p:nvPr/>
          </p:nvCxnSpPr>
          <p:spPr>
            <a:xfrm>
              <a:off x="6659915" y="3348589"/>
              <a:ext cx="0" cy="169950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tailEnd type="arrow"/>
            </a:ln>
            <a:effectLst/>
          </p:spPr>
        </p:cxnSp>
        <p:cxnSp>
          <p:nvCxnSpPr>
            <p:cNvPr id="27" name="直接箭头连接符 26"/>
            <p:cNvCxnSpPr/>
            <p:nvPr/>
          </p:nvCxnSpPr>
          <p:spPr>
            <a:xfrm>
              <a:off x="6633280" y="4356701"/>
              <a:ext cx="0" cy="169950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tailEnd type="arrow"/>
            </a:ln>
            <a:effectLst/>
          </p:spPr>
        </p:cxnSp>
        <p:cxnSp>
          <p:nvCxnSpPr>
            <p:cNvPr id="28" name="直接箭头连接符 27"/>
            <p:cNvCxnSpPr>
              <a:stCxn id="24" idx="2"/>
            </p:cNvCxnSpPr>
            <p:nvPr/>
          </p:nvCxnSpPr>
          <p:spPr>
            <a:xfrm flipH="1" flipV="1">
              <a:off x="5580112" y="2923024"/>
              <a:ext cx="539743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dash"/>
              <a:tailEnd type="arrow"/>
            </a:ln>
            <a:effectLst/>
          </p:spPr>
        </p:cxnSp>
        <p:cxnSp>
          <p:nvCxnSpPr>
            <p:cNvPr id="29" name="直接箭头连接符 28"/>
            <p:cNvCxnSpPr>
              <a:endCxn id="22" idx="2"/>
            </p:cNvCxnSpPr>
            <p:nvPr/>
          </p:nvCxnSpPr>
          <p:spPr>
            <a:xfrm flipV="1">
              <a:off x="5580112" y="2320990"/>
              <a:ext cx="1732883" cy="602034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dash"/>
              <a:tailEnd type="arrow"/>
            </a:ln>
            <a:effectLst/>
          </p:spPr>
        </p:cxnSp>
        <p:cxnSp>
          <p:nvCxnSpPr>
            <p:cNvPr id="30" name="直接箭头连接符 29"/>
            <p:cNvCxnSpPr>
              <a:stCxn id="22" idx="1"/>
              <a:endCxn id="23" idx="6"/>
            </p:cNvCxnSpPr>
            <p:nvPr/>
          </p:nvCxnSpPr>
          <p:spPr>
            <a:xfrm flipH="1">
              <a:off x="7199975" y="2861155"/>
              <a:ext cx="864412" cy="1082949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dash"/>
              <a:tailEnd type="arrow"/>
            </a:ln>
            <a:effectLst/>
          </p:spPr>
        </p:cxnSp>
        <p:cxnSp>
          <p:nvCxnSpPr>
            <p:cNvPr id="31" name="直接箭头连接符 30"/>
            <p:cNvCxnSpPr>
              <a:stCxn id="22" idx="1"/>
              <a:endCxn id="25" idx="6"/>
            </p:cNvCxnSpPr>
            <p:nvPr/>
          </p:nvCxnSpPr>
          <p:spPr>
            <a:xfrm flipH="1">
              <a:off x="7199975" y="2861155"/>
              <a:ext cx="864412" cy="209106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dash"/>
              <a:tailEnd type="arrow"/>
            </a:ln>
            <a:effectLst/>
          </p:spPr>
        </p:cxnSp>
        <p:cxnSp>
          <p:nvCxnSpPr>
            <p:cNvPr id="32" name="直接箭头连接符 31"/>
            <p:cNvCxnSpPr>
              <a:stCxn id="23" idx="2"/>
            </p:cNvCxnSpPr>
            <p:nvPr/>
          </p:nvCxnSpPr>
          <p:spPr>
            <a:xfrm flipH="1" flipV="1">
              <a:off x="5580112" y="2923025"/>
              <a:ext cx="539743" cy="1021079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dash"/>
              <a:tailEnd type="arrow"/>
            </a:ln>
            <a:effectLst/>
          </p:spPr>
        </p:cxnSp>
        <p:cxnSp>
          <p:nvCxnSpPr>
            <p:cNvPr id="33" name="直接箭头连接符 32"/>
            <p:cNvCxnSpPr>
              <a:stCxn id="25" idx="1"/>
            </p:cNvCxnSpPr>
            <p:nvPr/>
          </p:nvCxnSpPr>
          <p:spPr>
            <a:xfrm flipH="1" flipV="1">
              <a:off x="5580112" y="2923025"/>
              <a:ext cx="697923" cy="172827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dash"/>
              <a:tailEnd type="arrow"/>
            </a:ln>
            <a:effectLst/>
          </p:spPr>
        </p:cxnSp>
        <p:cxnSp>
          <p:nvCxnSpPr>
            <p:cNvPr id="34" name="直接箭头连接符 33"/>
            <p:cNvCxnSpPr>
              <a:stCxn id="22" idx="1"/>
              <a:endCxn id="24" idx="6"/>
            </p:cNvCxnSpPr>
            <p:nvPr/>
          </p:nvCxnSpPr>
          <p:spPr>
            <a:xfrm flipH="1">
              <a:off x="7199975" y="2861155"/>
              <a:ext cx="864412" cy="61870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dash"/>
              <a:tailEnd type="arrow"/>
            </a:ln>
            <a:effectLst/>
          </p:spPr>
        </p:cxnSp>
        <p:sp>
          <p:nvSpPr>
            <p:cNvPr id="35" name="椭圆 34"/>
            <p:cNvSpPr/>
            <p:nvPr/>
          </p:nvSpPr>
          <p:spPr>
            <a:xfrm>
              <a:off x="6084176" y="2887024"/>
              <a:ext cx="72000" cy="72000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1800" kern="0" dirty="0">
                <a:solidFill>
                  <a:sysClr val="window" lastClr="FFFFFF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6084176" y="3865620"/>
              <a:ext cx="72000" cy="72000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1800" kern="0" dirty="0">
                <a:solidFill>
                  <a:sysClr val="window" lastClr="FFFFFF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6228192" y="4581633"/>
              <a:ext cx="72000" cy="72000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1800" kern="0" dirty="0">
                <a:solidFill>
                  <a:sysClr val="window" lastClr="FFFFFF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1036379" y="1306673"/>
            <a:ext cx="98845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一是在基地内打造“互联网</a:t>
            </a:r>
            <a:r>
              <a:rPr lang="en-US" altLang="zh-CN" sz="18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+</a:t>
            </a:r>
            <a:r>
              <a:rPr lang="zh-CN" altLang="en-US" sz="18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智慧课堂”培训中心，</a:t>
            </a:r>
            <a:r>
              <a:rPr lang="zh-CN" altLang="en-US" sz="1800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支持课程直播点播、名师课程等联动教学</a:t>
            </a:r>
            <a:endParaRPr lang="en-US" altLang="zh-CN" sz="1800" dirty="0" smtClean="0">
              <a:solidFill>
                <a:srgbClr val="0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二是在基地辐射区域内，联合政府、企业、职业院校，建设与基地联动的智慧课堂学习中心</a:t>
            </a:r>
            <a:r>
              <a:rPr lang="zh-CN" altLang="en-US" sz="1800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43" b="47019"/>
          <a:stretch>
            <a:fillRect/>
          </a:stretch>
        </p:blipFill>
        <p:spPr>
          <a:xfrm flipH="1">
            <a:off x="-7620" y="609601"/>
            <a:ext cx="12199620" cy="15467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86854" y="614151"/>
            <a:ext cx="5443500" cy="1542196"/>
          </a:xfrm>
          <a:prstGeom prst="rect">
            <a:avLst/>
          </a:prstGeom>
          <a:solidFill>
            <a:srgbClr val="1074B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2" rIns="91427" bIns="45712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01860" y="1208929"/>
            <a:ext cx="2613546" cy="582295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lstStyle/>
          <a:p>
            <a:pPr defTabSz="914400"/>
            <a:r>
              <a:rPr lang="zh-CN" altLang="en-US" sz="3200" dirty="0">
                <a:solidFill>
                  <a:prstClr val="white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目 录</a:t>
            </a:r>
          </a:p>
        </p:txBody>
      </p:sp>
      <p:sp>
        <p:nvSpPr>
          <p:cNvPr id="5" name="矩形 4"/>
          <p:cNvSpPr/>
          <p:nvPr/>
        </p:nvSpPr>
        <p:spPr>
          <a:xfrm>
            <a:off x="3209357" y="2695709"/>
            <a:ext cx="5274527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 algn="ctr" defTabSz="914400">
              <a:lnSpc>
                <a:spcPct val="150000"/>
              </a:lnSpc>
              <a:spcBef>
                <a:spcPts val="600"/>
              </a:spcBef>
              <a:buAutoNum type="ea1ChsPlain"/>
            </a:pPr>
            <a:r>
              <a:rPr lang="zh-CN" altLang="en-US" sz="3200" b="1" dirty="0">
                <a:solidFill>
                  <a:srgbClr val="0070C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建设背景意义</a:t>
            </a:r>
            <a:endParaRPr lang="en-US" altLang="zh-CN" sz="3200" b="1" dirty="0">
              <a:solidFill>
                <a:srgbClr val="0070C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marL="514350" lvl="0" indent="-514350" algn="ctr" defTabSz="914400">
              <a:lnSpc>
                <a:spcPct val="150000"/>
              </a:lnSpc>
              <a:spcBef>
                <a:spcPts val="600"/>
              </a:spcBef>
              <a:buAutoNum type="ea1ChsPlain"/>
            </a:pPr>
            <a:r>
              <a:rPr lang="zh-CN" altLang="en-US" sz="3200" b="1" dirty="0">
                <a:solidFill>
                  <a:srgbClr val="0070C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建设目标思路</a:t>
            </a:r>
          </a:p>
          <a:p>
            <a:pPr marL="514350" lvl="0" indent="-514350" algn="ctr" defTabSz="914400">
              <a:lnSpc>
                <a:spcPct val="150000"/>
              </a:lnSpc>
              <a:spcBef>
                <a:spcPts val="600"/>
              </a:spcBef>
              <a:buAutoNum type="ea1ChsPlain"/>
            </a:pPr>
            <a:r>
              <a:rPr lang="zh-CN" altLang="en-US" sz="3200" b="1" dirty="0">
                <a:solidFill>
                  <a:srgbClr val="0070C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建设具体内容</a:t>
            </a:r>
          </a:p>
          <a:p>
            <a:pPr marL="514350" lvl="0" indent="-514350" algn="ctr" defTabSz="914400">
              <a:lnSpc>
                <a:spcPct val="150000"/>
              </a:lnSpc>
              <a:spcBef>
                <a:spcPts val="600"/>
              </a:spcBef>
              <a:buAutoNum type="ea1ChsPlain"/>
            </a:pPr>
            <a:r>
              <a:rPr lang="zh-CN" altLang="en-US" sz="3200" b="1" dirty="0">
                <a:solidFill>
                  <a:srgbClr val="0070C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项目案例介绍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600231" y="1722650"/>
            <a:ext cx="155829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SG" b="1" dirty="0">
                <a:latin typeface="思源宋体 CN" panose="02020400000000000000" charset="-122"/>
                <a:ea typeface="思源宋体 CN" panose="02020400000000000000" charset="-122"/>
                <a:cs typeface="Times New Roman" panose="02020603050405020304" pitchFamily="18" charset="0"/>
              </a:rPr>
              <a:t>教学资源创新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-1" y="350874"/>
            <a:ext cx="11553715" cy="295169"/>
            <a:chOff x="0" y="404813"/>
            <a:chExt cx="10020232" cy="24123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794013" y="404813"/>
              <a:ext cx="8226219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/>
          <p:cNvSpPr/>
          <p:nvPr/>
        </p:nvSpPr>
        <p:spPr>
          <a:xfrm>
            <a:off x="267778" y="723325"/>
            <a:ext cx="334582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4. 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课堂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教学改革创新</a:t>
            </a:r>
          </a:p>
        </p:txBody>
      </p:sp>
      <p:graphicFrame>
        <p:nvGraphicFramePr>
          <p:cNvPr id="21" name="图示 20"/>
          <p:cNvGraphicFramePr/>
          <p:nvPr>
            <p:extLst>
              <p:ext uri="{D42A27DB-BD31-4B8C-83A1-F6EECF244321}">
                <p14:modId xmlns:p14="http://schemas.microsoft.com/office/powerpoint/2010/main" val="884945618"/>
              </p:ext>
            </p:extLst>
          </p:nvPr>
        </p:nvGraphicFramePr>
        <p:xfrm>
          <a:off x="133888" y="2367966"/>
          <a:ext cx="6815117" cy="3664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6347560" y="1722650"/>
            <a:ext cx="6118249" cy="4310015"/>
            <a:chOff x="6347560" y="1722650"/>
            <a:chExt cx="6118249" cy="4310015"/>
          </a:xfrm>
        </p:grpSpPr>
        <p:sp>
          <p:nvSpPr>
            <p:cNvPr id="12" name="矩形 11"/>
            <p:cNvSpPr/>
            <p:nvPr/>
          </p:nvSpPr>
          <p:spPr>
            <a:xfrm>
              <a:off x="7143639" y="1722650"/>
              <a:ext cx="2723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SG" b="1" dirty="0">
                  <a:latin typeface="思源宋体 CN" panose="02020400000000000000" charset="-122"/>
                  <a:ea typeface="思源宋体 CN" panose="02020400000000000000" charset="-122"/>
                  <a:cs typeface="Times New Roman" panose="02020603050405020304" pitchFamily="18" charset="0"/>
                </a:rPr>
                <a:t>教学理念方法与模式创新</a:t>
              </a:r>
            </a:p>
          </p:txBody>
        </p:sp>
        <p:pic>
          <p:nvPicPr>
            <p:cNvPr id="13" name="图片 12" descr="图片2"/>
            <p:cNvPicPr/>
            <p:nvPr/>
          </p:nvPicPr>
          <p:blipFill>
            <a:blip r:embed="rId7"/>
            <a:srcRect l="4263" t="3302" r="4190" b="3894"/>
            <a:stretch>
              <a:fillRect/>
            </a:stretch>
          </p:blipFill>
          <p:spPr bwMode="auto">
            <a:xfrm>
              <a:off x="6494855" y="2176099"/>
              <a:ext cx="4774827" cy="38565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5210" y="2542433"/>
              <a:ext cx="1581335" cy="747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7183639" y="2562006"/>
              <a:ext cx="26838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33CCCC"/>
                  </a:solidFill>
                  <a:latin typeface="思源宋体 CN" pitchFamily="18" charset="-122"/>
                  <a:ea typeface="思源宋体 CN" pitchFamily="18" charset="-122"/>
                </a:rPr>
                <a:t>“</a:t>
              </a:r>
              <a:r>
                <a:rPr lang="zh-CN" altLang="en-US" sz="1600" dirty="0">
                  <a:solidFill>
                    <a:srgbClr val="33CCCC"/>
                  </a:solidFill>
                  <a:latin typeface="思源宋体 CN" pitchFamily="18" charset="-122"/>
                  <a:ea typeface="思源宋体 CN" pitchFamily="18" charset="-122"/>
                </a:rPr>
                <a:t>互动式教学</a:t>
              </a:r>
              <a:r>
                <a:rPr lang="zh-CN" altLang="en-US" sz="1600" dirty="0" smtClean="0">
                  <a:solidFill>
                    <a:srgbClr val="33CCCC"/>
                  </a:solidFill>
                  <a:latin typeface="思源宋体 CN" pitchFamily="18" charset="-122"/>
                  <a:ea typeface="思源宋体 CN" pitchFamily="18" charset="-122"/>
                </a:rPr>
                <a:t>” 模式</a:t>
              </a:r>
              <a:endParaRPr lang="en-US" altLang="zh-CN" sz="1600" dirty="0" smtClean="0">
                <a:solidFill>
                  <a:srgbClr val="33CCCC"/>
                </a:solidFill>
                <a:latin typeface="思源宋体 CN" pitchFamily="18" charset="-122"/>
                <a:ea typeface="思源宋体 CN" pitchFamily="18" charset="-122"/>
              </a:endParaRPr>
            </a:p>
            <a:p>
              <a:r>
                <a:rPr lang="en-US" altLang="zh-CN" sz="1200" dirty="0">
                  <a:latin typeface="思源宋体 CN" pitchFamily="18" charset="-122"/>
                  <a:ea typeface="思源宋体 CN" pitchFamily="18" charset="-122"/>
                </a:rPr>
                <a:t> </a:t>
              </a:r>
              <a:r>
                <a:rPr lang="en-US" altLang="zh-CN" sz="1200" dirty="0" smtClean="0">
                  <a:latin typeface="思源宋体 CN" pitchFamily="18" charset="-122"/>
                  <a:ea typeface="思源宋体 CN" pitchFamily="18" charset="-122"/>
                </a:rPr>
                <a:t>     </a:t>
              </a:r>
              <a:r>
                <a:rPr lang="zh-CN" altLang="en-US" sz="1200" dirty="0" smtClean="0">
                  <a:latin typeface="思源宋体 CN" pitchFamily="18" charset="-122"/>
                  <a:ea typeface="思源宋体 CN" pitchFamily="18" charset="-122"/>
                </a:rPr>
                <a:t>第一阶段：师生交互</a:t>
              </a:r>
              <a:endParaRPr lang="en-US" altLang="zh-CN" sz="1200" dirty="0" smtClean="0">
                <a:latin typeface="思源宋体 CN" pitchFamily="18" charset="-122"/>
                <a:ea typeface="思源宋体 CN" pitchFamily="18" charset="-122"/>
              </a:endParaRPr>
            </a:p>
            <a:p>
              <a:r>
                <a:rPr lang="zh-CN" altLang="en-US" sz="1200" dirty="0" smtClean="0">
                  <a:latin typeface="思源宋体 CN" pitchFamily="18" charset="-122"/>
                  <a:ea typeface="思源宋体 CN" pitchFamily="18" charset="-122"/>
                </a:rPr>
                <a:t>      第二阶段：学生交互</a:t>
              </a:r>
              <a:endParaRPr lang="zh-CN" altLang="en-US" sz="1200" dirty="0">
                <a:latin typeface="思源宋体 CN" pitchFamily="18" charset="-122"/>
                <a:ea typeface="思源宋体 CN" pitchFamily="18" charset="-122"/>
              </a:endParaRPr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1986" y="3429000"/>
              <a:ext cx="1453484" cy="822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9781986" y="3434747"/>
              <a:ext cx="2683823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33CCCC"/>
                  </a:solidFill>
                  <a:latin typeface="思源宋体 CN" pitchFamily="18" charset="-122"/>
                  <a:ea typeface="思源宋体 CN" pitchFamily="18" charset="-122"/>
                </a:rPr>
                <a:t>“</a:t>
              </a:r>
              <a:r>
                <a:rPr lang="zh-CN" altLang="en-US" sz="1600" dirty="0">
                  <a:solidFill>
                    <a:srgbClr val="33CCCC"/>
                  </a:solidFill>
                  <a:latin typeface="思源宋体 CN" pitchFamily="18" charset="-122"/>
                  <a:ea typeface="思源宋体 CN" pitchFamily="18" charset="-122"/>
                </a:rPr>
                <a:t>范例</a:t>
              </a:r>
              <a:r>
                <a:rPr lang="zh-CN" altLang="en-US" sz="1600" dirty="0" smtClean="0">
                  <a:solidFill>
                    <a:srgbClr val="33CCCC"/>
                  </a:solidFill>
                  <a:latin typeface="思源宋体 CN" pitchFamily="18" charset="-122"/>
                  <a:ea typeface="思源宋体 CN" pitchFamily="18" charset="-122"/>
                </a:rPr>
                <a:t>” 模式</a:t>
              </a:r>
              <a:endParaRPr lang="en-US" altLang="zh-CN" sz="1600" dirty="0" smtClean="0">
                <a:solidFill>
                  <a:srgbClr val="33CCCC"/>
                </a:solidFill>
                <a:latin typeface="思源宋体 CN" pitchFamily="18" charset="-122"/>
                <a:ea typeface="思源宋体 CN" pitchFamily="18" charset="-122"/>
              </a:endParaRPr>
            </a:p>
            <a:p>
              <a:r>
                <a:rPr lang="en-US" altLang="zh-CN" sz="1200" dirty="0">
                  <a:latin typeface="思源宋体 CN" pitchFamily="18" charset="-122"/>
                  <a:ea typeface="思源宋体 CN" pitchFamily="18" charset="-122"/>
                </a:rPr>
                <a:t> </a:t>
              </a:r>
              <a:r>
                <a:rPr lang="en-US" altLang="zh-CN" sz="1200" dirty="0" smtClean="0">
                  <a:latin typeface="思源宋体 CN" pitchFamily="18" charset="-122"/>
                  <a:ea typeface="思源宋体 CN" pitchFamily="18" charset="-122"/>
                </a:rPr>
                <a:t>     </a:t>
              </a:r>
              <a:r>
                <a:rPr lang="zh-CN" altLang="en-US" sz="1200" dirty="0" smtClean="0">
                  <a:latin typeface="思源宋体 CN" pitchFamily="18" charset="-122"/>
                  <a:ea typeface="思源宋体 CN" pitchFamily="18" charset="-122"/>
                </a:rPr>
                <a:t>第一阶段：知识学习</a:t>
              </a:r>
              <a:endParaRPr lang="en-US" altLang="zh-CN" sz="1200" dirty="0" smtClean="0">
                <a:latin typeface="思源宋体 CN" pitchFamily="18" charset="-122"/>
                <a:ea typeface="思源宋体 CN" pitchFamily="18" charset="-122"/>
              </a:endParaRPr>
            </a:p>
            <a:p>
              <a:r>
                <a:rPr lang="zh-CN" altLang="en-US" sz="1200" dirty="0" smtClean="0">
                  <a:latin typeface="思源宋体 CN" pitchFamily="18" charset="-122"/>
                  <a:ea typeface="思源宋体 CN" pitchFamily="18" charset="-122"/>
                </a:rPr>
                <a:t>      第二阶段：知识验证</a:t>
              </a:r>
              <a:endParaRPr lang="en-US" altLang="zh-CN" sz="1200" dirty="0" smtClean="0">
                <a:latin typeface="思源宋体 CN" pitchFamily="18" charset="-122"/>
                <a:ea typeface="思源宋体 CN" pitchFamily="18" charset="-122"/>
              </a:endParaRPr>
            </a:p>
            <a:p>
              <a:r>
                <a:rPr lang="zh-CN" altLang="en-US" sz="1200" dirty="0" smtClean="0">
                  <a:latin typeface="思源宋体 CN" pitchFamily="18" charset="-122"/>
                  <a:ea typeface="思源宋体 CN" pitchFamily="18" charset="-122"/>
                </a:rPr>
                <a:t>      第三阶段 ：知识创新</a:t>
              </a:r>
              <a:endParaRPr lang="zh-CN" altLang="en-US" sz="1200" dirty="0">
                <a:latin typeface="思源宋体 CN" pitchFamily="18" charset="-122"/>
                <a:ea typeface="思源宋体 CN" pitchFamily="18" charset="-122"/>
              </a:endParaRPr>
            </a:p>
          </p:txBody>
        </p:sp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5219" y="4974477"/>
              <a:ext cx="1393181" cy="792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8665219" y="4974477"/>
              <a:ext cx="2683823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33CCCC"/>
                  </a:solidFill>
                  <a:latin typeface="思源宋体 CN" pitchFamily="18" charset="-122"/>
                  <a:ea typeface="思源宋体 CN" pitchFamily="18" charset="-122"/>
                </a:rPr>
                <a:t>“合作学习” 模式</a:t>
              </a:r>
              <a:endParaRPr lang="en-US" altLang="zh-CN" sz="1600" dirty="0" smtClean="0">
                <a:solidFill>
                  <a:srgbClr val="33CCCC"/>
                </a:solidFill>
                <a:latin typeface="思源宋体 CN" pitchFamily="18" charset="-122"/>
                <a:ea typeface="思源宋体 CN" pitchFamily="18" charset="-122"/>
              </a:endParaRPr>
            </a:p>
            <a:p>
              <a:r>
                <a:rPr lang="en-US" altLang="zh-CN" sz="1200" dirty="0">
                  <a:latin typeface="思源宋体 CN" pitchFamily="18" charset="-122"/>
                  <a:ea typeface="思源宋体 CN" pitchFamily="18" charset="-122"/>
                </a:rPr>
                <a:t> </a:t>
              </a:r>
              <a:r>
                <a:rPr lang="en-US" altLang="zh-CN" sz="1200" dirty="0" smtClean="0">
                  <a:latin typeface="思源宋体 CN" pitchFamily="18" charset="-122"/>
                  <a:ea typeface="思源宋体 CN" pitchFamily="18" charset="-122"/>
                </a:rPr>
                <a:t>     </a:t>
              </a:r>
              <a:r>
                <a:rPr lang="zh-CN" altLang="en-US" sz="1200" dirty="0" smtClean="0">
                  <a:latin typeface="思源宋体 CN" pitchFamily="18" charset="-122"/>
                  <a:ea typeface="思源宋体 CN" pitchFamily="18" charset="-122"/>
                </a:rPr>
                <a:t>小组活动</a:t>
              </a:r>
              <a:endParaRPr lang="en-US" altLang="zh-CN" sz="1200" dirty="0" smtClean="0">
                <a:latin typeface="思源宋体 CN" pitchFamily="18" charset="-122"/>
                <a:ea typeface="思源宋体 CN" pitchFamily="18" charset="-122"/>
              </a:endParaRPr>
            </a:p>
            <a:p>
              <a:r>
                <a:rPr lang="zh-CN" altLang="en-US" sz="1200" dirty="0" smtClean="0">
                  <a:latin typeface="思源宋体 CN" pitchFamily="18" charset="-122"/>
                  <a:ea typeface="思源宋体 CN" pitchFamily="18" charset="-122"/>
                </a:rPr>
                <a:t>      合作教学</a:t>
              </a:r>
              <a:endParaRPr lang="en-US" altLang="zh-CN" sz="1200" dirty="0" smtClean="0">
                <a:latin typeface="思源宋体 CN" pitchFamily="18" charset="-122"/>
                <a:ea typeface="思源宋体 CN" pitchFamily="18" charset="-122"/>
              </a:endParaRPr>
            </a:p>
            <a:p>
              <a:r>
                <a:rPr lang="zh-CN" altLang="en-US" sz="1200" dirty="0" smtClean="0">
                  <a:latin typeface="思源宋体 CN" pitchFamily="18" charset="-122"/>
                  <a:ea typeface="思源宋体 CN" pitchFamily="18" charset="-122"/>
                </a:rPr>
                <a:t>      合作研究</a:t>
              </a:r>
              <a:endParaRPr lang="zh-CN" altLang="en-US" sz="1200" dirty="0">
                <a:latin typeface="思源宋体 CN" pitchFamily="18" charset="-122"/>
                <a:ea typeface="思源宋体 CN" pitchFamily="18" charset="-122"/>
              </a:endParaRPr>
            </a:p>
          </p:txBody>
        </p:sp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560" y="3881023"/>
              <a:ext cx="1888617" cy="669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6494855" y="3873781"/>
              <a:ext cx="26838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33CCCC"/>
                  </a:solidFill>
                  <a:latin typeface="思源宋体 CN" pitchFamily="18" charset="-122"/>
                  <a:ea typeface="思源宋体 CN" pitchFamily="18" charset="-122"/>
                </a:rPr>
                <a:t>“理实结合” 模式</a:t>
              </a:r>
              <a:endParaRPr lang="en-US" altLang="zh-CN" sz="1600" dirty="0" smtClean="0">
                <a:solidFill>
                  <a:srgbClr val="33CCCC"/>
                </a:solidFill>
                <a:latin typeface="思源宋体 CN" pitchFamily="18" charset="-122"/>
                <a:ea typeface="思源宋体 CN" pitchFamily="18" charset="-122"/>
              </a:endParaRPr>
            </a:p>
            <a:p>
              <a:r>
                <a:rPr lang="en-US" altLang="zh-CN" sz="1200" dirty="0">
                  <a:latin typeface="思源宋体 CN" pitchFamily="18" charset="-122"/>
                  <a:ea typeface="思源宋体 CN" pitchFamily="18" charset="-122"/>
                </a:rPr>
                <a:t> </a:t>
              </a:r>
              <a:r>
                <a:rPr lang="en-US" altLang="zh-CN" sz="1200" dirty="0" smtClean="0">
                  <a:latin typeface="思源宋体 CN" pitchFamily="18" charset="-122"/>
                  <a:ea typeface="思源宋体 CN" pitchFamily="18" charset="-122"/>
                </a:rPr>
                <a:t>     </a:t>
              </a:r>
              <a:r>
                <a:rPr lang="zh-CN" altLang="en-US" sz="1200" dirty="0" smtClean="0">
                  <a:latin typeface="思源宋体 CN" pitchFamily="18" charset="-122"/>
                  <a:ea typeface="思源宋体 CN" pitchFamily="18" charset="-122"/>
                </a:rPr>
                <a:t>校内实训基地</a:t>
              </a:r>
              <a:endParaRPr lang="en-US" altLang="zh-CN" sz="1200" dirty="0" smtClean="0">
                <a:latin typeface="思源宋体 CN" pitchFamily="18" charset="-122"/>
                <a:ea typeface="思源宋体 CN" pitchFamily="18" charset="-122"/>
              </a:endParaRPr>
            </a:p>
            <a:p>
              <a:r>
                <a:rPr lang="zh-CN" altLang="en-US" sz="1200" dirty="0" smtClean="0">
                  <a:latin typeface="思源宋体 CN" pitchFamily="18" charset="-122"/>
                  <a:ea typeface="思源宋体 CN" pitchFamily="18" charset="-122"/>
                </a:rPr>
                <a:t>      校外实训基地</a:t>
              </a:r>
              <a:endParaRPr lang="en-US" altLang="zh-CN" sz="1200" dirty="0" smtClean="0">
                <a:latin typeface="思源宋体 CN" pitchFamily="18" charset="-122"/>
                <a:ea typeface="思源宋体 CN" pitchFamily="18" charset="-122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9250" y="748108"/>
            <a:ext cx="3776598" cy="508813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588" tIns="42794" rIns="85588" bIns="42794" anchor="ctr"/>
          <a:lstStyle/>
          <a:p>
            <a:pPr marL="0" lvl="1" defTabSz="746125">
              <a:spcBef>
                <a:spcPct val="0"/>
              </a:spcBef>
              <a:spcAft>
                <a:spcPts val="600"/>
              </a:spcAft>
            </a:pPr>
            <a:r>
              <a:rPr lang="zh-CN" altLang="en-US" sz="2400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（四）</a:t>
            </a:r>
            <a:r>
              <a:rPr lang="zh-CN" altLang="zh-CN" sz="2400" b="1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</a:t>
            </a:r>
            <a:r>
              <a:rPr lang="zh-CN" altLang="zh-CN" sz="24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“</a:t>
            </a:r>
            <a:r>
              <a:rPr lang="en-US" altLang="zh-CN" sz="24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1+X</a:t>
            </a:r>
            <a:r>
              <a:rPr lang="zh-CN" altLang="zh-CN" sz="24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”证书培训</a:t>
            </a:r>
            <a:endParaRPr lang="zh-CN" altLang="en-US" sz="2400" b="1" dirty="0">
              <a:solidFill>
                <a:schemeClr val="bg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32509" y="1256921"/>
            <a:ext cx="4610501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1. 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引入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和打造职业证书和标准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体系</a:t>
            </a:r>
            <a:endParaRPr lang="zh-CN" altLang="en-US" sz="2000" b="1" dirty="0">
              <a:solidFill>
                <a:srgbClr val="C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491" y="3374358"/>
            <a:ext cx="2199666" cy="3030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6" descr="https://timgsa.baidu.com/timg?image&amp;quality=80&amp;size=b9999_10000&amp;sec=1551550148502&amp;di=2b7775a9e21addfbc81f15362b4615f3&amp;imgtype=0&amp;src=http%3A%2F%2Fold.ltxjob.com%2Fuploads%2Fzjimg%2F2011-5%2F20110527185718299831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809" y="3374358"/>
            <a:ext cx="4164656" cy="312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timgsa.baidu.com/timg?image&amp;quality=80&amp;size=b9999_10000&amp;sec=1551549884407&amp;di=6525c059ab91d215c40efd23fcf69432&amp;imgtype=0&amp;src=http%3A%2F%2Fjcyk.myclub2.com%2FUploads%2Fimage%2F20180503%2F636609723656053633162294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75" y="3374358"/>
            <a:ext cx="2541069" cy="315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 flipH="1">
            <a:off x="696414" y="1713110"/>
            <a:ext cx="10713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zh-CN" altLang="en-US" sz="1600" b="1" dirty="0" smtClean="0">
                <a:solidFill>
                  <a:srgbClr val="0070C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对接“</a:t>
            </a:r>
            <a:r>
              <a:rPr lang="en-US" altLang="zh-CN" sz="1600" b="1" dirty="0" smtClean="0">
                <a:solidFill>
                  <a:srgbClr val="0070C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1+X</a:t>
            </a:r>
            <a:r>
              <a:rPr lang="zh-CN" altLang="en-US" sz="1600" b="1" dirty="0">
                <a:solidFill>
                  <a:srgbClr val="0070C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证书制度”，</a:t>
            </a:r>
            <a:r>
              <a:rPr lang="zh-CN" altLang="en-US" sz="1600" b="1" dirty="0" smtClean="0">
                <a:solidFill>
                  <a:srgbClr val="0070C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联合国内外行业龙头企业、院校，共同引入和打造职业证书和标准体系</a:t>
            </a:r>
            <a:endParaRPr lang="en-US" altLang="zh-CN" sz="1600" b="1" dirty="0" smtClean="0">
              <a:solidFill>
                <a:srgbClr val="0070C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marL="285750" indent="-285750" defTabSz="9144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拟与富士康</a:t>
            </a:r>
            <a:r>
              <a:rPr lang="zh-CN" altLang="zh-CN" sz="1600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在智能制造、工业互联网及精密模具</a:t>
            </a:r>
            <a:r>
              <a:rPr lang="zh-CN" altLang="zh-CN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制造</a:t>
            </a:r>
            <a:r>
              <a:rPr lang="zh-CN" altLang="en-US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等领域推出</a:t>
            </a:r>
            <a:r>
              <a:rPr lang="zh-CN" altLang="zh-CN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高技术</a:t>
            </a:r>
            <a:r>
              <a:rPr lang="zh-CN" altLang="zh-CN" sz="1600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等级认证</a:t>
            </a:r>
            <a:r>
              <a:rPr lang="zh-CN" altLang="zh-CN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证书</a:t>
            </a:r>
            <a:r>
              <a:rPr lang="zh-CN" altLang="en-US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；</a:t>
            </a:r>
            <a:endParaRPr lang="en-US" altLang="zh-CN" sz="1600" dirty="0" smtClean="0">
              <a:solidFill>
                <a:srgbClr val="0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marL="285750" indent="-285750" defTabSz="9144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拟与比亚迪在新能源汽车应用等领域推出技能证书；</a:t>
            </a:r>
            <a:endParaRPr lang="en-US" altLang="zh-CN" sz="1600" dirty="0" smtClean="0">
              <a:solidFill>
                <a:srgbClr val="0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marL="285750" indent="-285750" defTabSz="9144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拟引入汽车</a:t>
            </a:r>
            <a:r>
              <a:rPr lang="en-US" altLang="zh-CN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ASE</a:t>
            </a:r>
            <a:r>
              <a:rPr lang="zh-CN" altLang="en-US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认证、宝马</a:t>
            </a:r>
            <a:r>
              <a:rPr lang="en-US" altLang="zh-CN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BEST</a:t>
            </a:r>
            <a:r>
              <a:rPr lang="zh-CN" altLang="en-US" sz="1600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认证等。</a:t>
            </a:r>
            <a:endParaRPr lang="en-US" altLang="zh-CN" sz="1600" dirty="0" smtClean="0">
              <a:solidFill>
                <a:srgbClr val="0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21"/>
          <p:cNvSpPr txBox="1">
            <a:spLocks noChangeArrowheads="1"/>
          </p:cNvSpPr>
          <p:nvPr/>
        </p:nvSpPr>
        <p:spPr bwMode="auto">
          <a:xfrm>
            <a:off x="3399605" y="4347987"/>
            <a:ext cx="5722937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200000"/>
              </a:lnSpc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国泰安社会服务培训平台</a:t>
            </a:r>
            <a:r>
              <a:rPr lang="en-US" altLang="zh-CN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——</a:t>
            </a:r>
            <a:r>
              <a:rPr lang="zh-CN" altLang="en-US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国匠在线</a:t>
            </a:r>
            <a:endParaRPr lang="en-US" altLang="zh-CN" b="1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ctr" eaLnBrk="1" hangingPunct="1">
              <a:lnSpc>
                <a:spcPct val="200000"/>
              </a:lnSpc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延伸课堂，创新教育</a:t>
            </a:r>
            <a:r>
              <a:rPr lang="en-US" altLang="zh-CN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</a:t>
            </a:r>
            <a:r>
              <a:rPr lang="zh-CN" altLang="en-US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敞开校门，服务社会</a:t>
            </a:r>
          </a:p>
        </p:txBody>
      </p:sp>
      <p:grpSp>
        <p:nvGrpSpPr>
          <p:cNvPr id="60" name="组合 55"/>
          <p:cNvGrpSpPr/>
          <p:nvPr/>
        </p:nvGrpSpPr>
        <p:grpSpPr>
          <a:xfrm>
            <a:off x="969849" y="2142719"/>
            <a:ext cx="10011625" cy="2571047"/>
            <a:chOff x="1040843" y="2116851"/>
            <a:chExt cx="8412129" cy="2160284"/>
          </a:xfrm>
        </p:grpSpPr>
        <p:sp>
          <p:nvSpPr>
            <p:cNvPr id="61" name="矩形 60"/>
            <p:cNvSpPr/>
            <p:nvPr/>
          </p:nvSpPr>
          <p:spPr bwMode="auto">
            <a:xfrm>
              <a:off x="8439860" y="2261641"/>
              <a:ext cx="1013112" cy="32515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思源宋体 CN" panose="02020400000000000000" charset="-122"/>
                  <a:ea typeface="思源宋体 CN" panose="02020400000000000000" charset="-122"/>
                </a:rPr>
                <a:t>培训内容</a:t>
              </a:r>
            </a:p>
          </p:txBody>
        </p:sp>
        <p:grpSp>
          <p:nvGrpSpPr>
            <p:cNvPr id="62" name="组合 57"/>
            <p:cNvGrpSpPr/>
            <p:nvPr/>
          </p:nvGrpSpPr>
          <p:grpSpPr>
            <a:xfrm>
              <a:off x="1040843" y="2116851"/>
              <a:ext cx="8315594" cy="2160284"/>
              <a:chOff x="888689" y="2207661"/>
              <a:chExt cx="10298482" cy="2711291"/>
            </a:xfrm>
          </p:grpSpPr>
          <p:grpSp>
            <p:nvGrpSpPr>
              <p:cNvPr id="65" name="组合 60"/>
              <p:cNvGrpSpPr/>
              <p:nvPr/>
            </p:nvGrpSpPr>
            <p:grpSpPr>
              <a:xfrm>
                <a:off x="3044693" y="2251508"/>
                <a:ext cx="6656536" cy="2035954"/>
                <a:chOff x="3085966" y="2593670"/>
                <a:chExt cx="6656536" cy="2035954"/>
              </a:xfrm>
            </p:grpSpPr>
            <p:grpSp>
              <p:nvGrpSpPr>
                <p:cNvPr id="78" name="组合 72"/>
                <p:cNvGrpSpPr/>
                <p:nvPr/>
              </p:nvGrpSpPr>
              <p:grpSpPr>
                <a:xfrm>
                  <a:off x="3085966" y="2593670"/>
                  <a:ext cx="6606107" cy="962733"/>
                  <a:chOff x="3085966" y="2593670"/>
                  <a:chExt cx="6606107" cy="962733"/>
                </a:xfrm>
              </p:grpSpPr>
              <p:grpSp>
                <p:nvGrpSpPr>
                  <p:cNvPr id="85" name="组合 79"/>
                  <p:cNvGrpSpPr/>
                  <p:nvPr/>
                </p:nvGrpSpPr>
                <p:grpSpPr>
                  <a:xfrm>
                    <a:off x="3085966" y="2625752"/>
                    <a:ext cx="931817" cy="930651"/>
                    <a:chOff x="3021335" y="2402151"/>
                    <a:chExt cx="1072013" cy="1070670"/>
                  </a:xfrm>
                </p:grpSpPr>
                <p:sp>
                  <p:nvSpPr>
                    <p:cNvPr id="98" name="椭圆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21335" y="2402151"/>
                      <a:ext cx="1072013" cy="1070670"/>
                    </a:xfrm>
                    <a:prstGeom prst="ellipse">
                      <a:avLst/>
                    </a:prstGeom>
                    <a:solidFill>
                      <a:srgbClr val="05B2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anchor="ctr"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buFont typeface="Arial" panose="020B0604020202020204" pitchFamily="34" charset="0"/>
                        <a:buNone/>
                      </a:pPr>
                      <a:endParaRPr lang="zh-CN" altLang="en-US" sz="1400" dirty="0">
                        <a:solidFill>
                          <a:srgbClr val="FFFFFF"/>
                        </a:solidFill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p:txBody>
                </p:sp>
                <p:sp>
                  <p:nvSpPr>
                    <p:cNvPr id="99" name="文本框 2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213858" y="2620096"/>
                      <a:ext cx="781380" cy="70945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思源宋体 CN" panose="02020400000000000000" charset="-122"/>
                          <a:ea typeface="思源宋体 CN" panose="02020400000000000000" charset="-122"/>
                        </a:rPr>
                        <a:t>在线平台</a:t>
                      </a:r>
                    </a:p>
                  </p:txBody>
                </p:sp>
              </p:grpSp>
              <p:grpSp>
                <p:nvGrpSpPr>
                  <p:cNvPr id="86" name="组合 80"/>
                  <p:cNvGrpSpPr/>
                  <p:nvPr/>
                </p:nvGrpSpPr>
                <p:grpSpPr>
                  <a:xfrm>
                    <a:off x="4503365" y="2620146"/>
                    <a:ext cx="930649" cy="931819"/>
                    <a:chOff x="4349798" y="2396545"/>
                    <a:chExt cx="1070669" cy="1072014"/>
                  </a:xfrm>
                </p:grpSpPr>
                <p:sp>
                  <p:nvSpPr>
                    <p:cNvPr id="96" name="椭圆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49798" y="2396545"/>
                      <a:ext cx="1070669" cy="1072014"/>
                    </a:xfrm>
                    <a:prstGeom prst="ellipse">
                      <a:avLst/>
                    </a:prstGeom>
                    <a:solidFill>
                      <a:srgbClr val="05B2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anchor="ctr"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buFont typeface="Arial" panose="020B0604020202020204" pitchFamily="34" charset="0"/>
                        <a:buNone/>
                      </a:pPr>
                      <a:endParaRPr lang="zh-CN" altLang="en-US" sz="1400" dirty="0">
                        <a:solidFill>
                          <a:srgbClr val="FFFFFF"/>
                        </a:solidFill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p:txBody>
                </p:sp>
                <p:sp>
                  <p:nvSpPr>
                    <p:cNvPr id="97" name="文本框 2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541647" y="2615161"/>
                      <a:ext cx="781380" cy="7094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思源宋体 CN" panose="02020400000000000000" charset="-122"/>
                          <a:ea typeface="思源宋体 CN" panose="02020400000000000000" charset="-122"/>
                        </a:rPr>
                        <a:t>课程资源</a:t>
                      </a:r>
                    </a:p>
                  </p:txBody>
                </p:sp>
              </p:grpSp>
              <p:grpSp>
                <p:nvGrpSpPr>
                  <p:cNvPr id="87" name="组合 81"/>
                  <p:cNvGrpSpPr/>
                  <p:nvPr/>
                </p:nvGrpSpPr>
                <p:grpSpPr>
                  <a:xfrm>
                    <a:off x="5919420" y="2602223"/>
                    <a:ext cx="930650" cy="931819"/>
                    <a:chOff x="5814295" y="2378622"/>
                    <a:chExt cx="1070670" cy="1072014"/>
                  </a:xfrm>
                </p:grpSpPr>
                <p:sp>
                  <p:nvSpPr>
                    <p:cNvPr id="94" name="椭圆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14295" y="2378622"/>
                      <a:ext cx="1070670" cy="1072014"/>
                    </a:xfrm>
                    <a:prstGeom prst="ellipse">
                      <a:avLst/>
                    </a:prstGeom>
                    <a:solidFill>
                      <a:srgbClr val="05B2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anchor="ctr"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buFont typeface="Arial" panose="020B0604020202020204" pitchFamily="34" charset="0"/>
                        <a:buNone/>
                      </a:pPr>
                      <a:endParaRPr lang="zh-CN" altLang="en-US" sz="1400" dirty="0">
                        <a:solidFill>
                          <a:srgbClr val="FFFFFF"/>
                        </a:solidFill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p:txBody>
                </p:sp>
                <p:sp>
                  <p:nvSpPr>
                    <p:cNvPr id="95" name="文本框 2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06146" y="2597240"/>
                      <a:ext cx="781381" cy="7094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思源宋体 CN" panose="02020400000000000000" charset="-122"/>
                          <a:ea typeface="思源宋体 CN" panose="02020400000000000000" charset="-122"/>
                        </a:rPr>
                        <a:t>基地创新</a:t>
                      </a:r>
                    </a:p>
                  </p:txBody>
                </p:sp>
              </p:grpSp>
              <p:grpSp>
                <p:nvGrpSpPr>
                  <p:cNvPr id="88" name="组合 82"/>
                  <p:cNvGrpSpPr/>
                  <p:nvPr/>
                </p:nvGrpSpPr>
                <p:grpSpPr>
                  <a:xfrm>
                    <a:off x="7335476" y="2593670"/>
                    <a:ext cx="930650" cy="931819"/>
                    <a:chOff x="7250598" y="2370071"/>
                    <a:chExt cx="1070670" cy="1072014"/>
                  </a:xfrm>
                </p:grpSpPr>
                <p:sp>
                  <p:nvSpPr>
                    <p:cNvPr id="92" name="椭圆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250598" y="2370071"/>
                      <a:ext cx="1070670" cy="1072014"/>
                    </a:xfrm>
                    <a:prstGeom prst="ellipse">
                      <a:avLst/>
                    </a:prstGeom>
                    <a:solidFill>
                      <a:srgbClr val="05B2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anchor="ctr"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buFont typeface="Arial" panose="020B0604020202020204" pitchFamily="34" charset="0"/>
                        <a:buNone/>
                      </a:pPr>
                      <a:endParaRPr lang="zh-CN" altLang="en-US" sz="1400" dirty="0">
                        <a:solidFill>
                          <a:srgbClr val="FFFFFF"/>
                        </a:solidFill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p:txBody>
                </p:sp>
                <p:sp>
                  <p:nvSpPr>
                    <p:cNvPr id="93" name="文本框 2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442449" y="2588687"/>
                      <a:ext cx="781381" cy="7094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思源宋体 CN" panose="02020400000000000000" charset="-122"/>
                          <a:ea typeface="思源宋体 CN" panose="02020400000000000000" charset="-122"/>
                        </a:rPr>
                        <a:t>运营辅助</a:t>
                      </a:r>
                    </a:p>
                  </p:txBody>
                </p:sp>
              </p:grpSp>
              <p:grpSp>
                <p:nvGrpSpPr>
                  <p:cNvPr id="89" name="组合 83"/>
                  <p:cNvGrpSpPr/>
                  <p:nvPr/>
                </p:nvGrpSpPr>
                <p:grpSpPr>
                  <a:xfrm>
                    <a:off x="8751531" y="2595577"/>
                    <a:ext cx="940542" cy="939363"/>
                    <a:chOff x="6982472" y="3386318"/>
                    <a:chExt cx="1266825" cy="1265237"/>
                  </a:xfrm>
                </p:grpSpPr>
                <p:sp>
                  <p:nvSpPr>
                    <p:cNvPr id="90" name="椭圆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82472" y="3386318"/>
                      <a:ext cx="1266825" cy="1265237"/>
                    </a:xfrm>
                    <a:prstGeom prst="ellipse">
                      <a:avLst/>
                    </a:prstGeom>
                    <a:solidFill>
                      <a:srgbClr val="05B2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anchor="ctr"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buFont typeface="Arial" panose="020B0604020202020204" pitchFamily="34" charset="0"/>
                        <a:buNone/>
                      </a:pPr>
                      <a:endParaRPr lang="zh-CN" altLang="en-US" sz="1400" dirty="0">
                        <a:solidFill>
                          <a:srgbClr val="FFFFFF"/>
                        </a:solidFill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p:txBody>
                </p:sp>
                <p:sp>
                  <p:nvSpPr>
                    <p:cNvPr id="91" name="文本框 3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209530" y="3647349"/>
                      <a:ext cx="925364" cy="830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思源宋体 CN" panose="02020400000000000000" charset="-122"/>
                          <a:ea typeface="思源宋体 CN" panose="02020400000000000000" charset="-122"/>
                        </a:rPr>
                        <a:t>就业服务</a:t>
                      </a:r>
                    </a:p>
                  </p:txBody>
                </p:sp>
              </p:grpSp>
            </p:grpSp>
            <p:grpSp>
              <p:nvGrpSpPr>
                <p:cNvPr id="79" name="组合 73"/>
                <p:cNvGrpSpPr/>
                <p:nvPr/>
              </p:nvGrpSpPr>
              <p:grpSpPr>
                <a:xfrm>
                  <a:off x="3087318" y="3839926"/>
                  <a:ext cx="6655184" cy="789698"/>
                  <a:chOff x="3049340" y="3776316"/>
                  <a:chExt cx="6655184" cy="789698"/>
                </a:xfrm>
              </p:grpSpPr>
              <p:pic>
                <p:nvPicPr>
                  <p:cNvPr id="80" name="图片 79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3049340" y="3859440"/>
                    <a:ext cx="928244" cy="706574"/>
                  </a:xfrm>
                  <a:prstGeom prst="rect">
                    <a:avLst/>
                  </a:prstGeom>
                </p:spPr>
              </p:pic>
              <p:pic>
                <p:nvPicPr>
                  <p:cNvPr id="81" name="图片 80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4550822" y="3859440"/>
                    <a:ext cx="770796" cy="700387"/>
                  </a:xfrm>
                  <a:prstGeom prst="rect">
                    <a:avLst/>
                  </a:prstGeom>
                </p:spPr>
              </p:pic>
              <p:pic>
                <p:nvPicPr>
                  <p:cNvPr id="82" name="图片 81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5975975" y="3776316"/>
                    <a:ext cx="867169" cy="740429"/>
                  </a:xfrm>
                  <a:prstGeom prst="rect">
                    <a:avLst/>
                  </a:prstGeom>
                </p:spPr>
              </p:pic>
              <p:pic>
                <p:nvPicPr>
                  <p:cNvPr id="83" name="图片 82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386926" y="3831732"/>
                    <a:ext cx="942284" cy="689776"/>
                  </a:xfrm>
                  <a:prstGeom prst="rect">
                    <a:avLst/>
                  </a:prstGeom>
                </p:spPr>
              </p:pic>
              <p:pic>
                <p:nvPicPr>
                  <p:cNvPr id="84" name="图片 83"/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8590975" y="3859440"/>
                    <a:ext cx="1113549" cy="686338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66" name="MH_Other_2"/>
              <p:cNvCxnSpPr/>
              <p:nvPr>
                <p:custDataLst>
                  <p:tags r:id="rId1"/>
                </p:custDataLst>
              </p:nvPr>
            </p:nvCxnSpPr>
            <p:spPr bwMode="auto">
              <a:xfrm>
                <a:off x="1292936" y="3304049"/>
                <a:ext cx="8959976" cy="1294"/>
              </a:xfrm>
              <a:prstGeom prst="line">
                <a:avLst/>
              </a:prstGeom>
              <a:ln>
                <a:solidFill>
                  <a:srgbClr val="96969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MH_Other_2"/>
              <p:cNvCxnSpPr/>
              <p:nvPr>
                <p:custDataLst>
                  <p:tags r:id="rId2"/>
                </p:custDataLst>
              </p:nvPr>
            </p:nvCxnSpPr>
            <p:spPr bwMode="auto">
              <a:xfrm>
                <a:off x="2792751" y="2264717"/>
                <a:ext cx="0" cy="2654235"/>
              </a:xfrm>
              <a:prstGeom prst="line">
                <a:avLst/>
              </a:prstGeom>
              <a:ln>
                <a:solidFill>
                  <a:srgbClr val="96969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1"/>
              <p:cNvSpPr txBox="1"/>
              <p:nvPr/>
            </p:nvSpPr>
            <p:spPr bwMode="auto">
              <a:xfrm>
                <a:off x="888689" y="2209267"/>
                <a:ext cx="608582" cy="1966318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vert="wordArtVertRtl" wrap="non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  <a:defRPr/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 </a:t>
                </a:r>
                <a:r>
                  <a:rPr lang="zh-CN" altLang="en-US" sz="1600" b="1" dirty="0" smtClean="0">
                    <a:solidFill>
                      <a:schemeClr val="bg1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校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内学生</a:t>
                </a:r>
              </a:p>
            </p:txBody>
          </p:sp>
          <p:sp>
            <p:nvSpPr>
              <p:cNvPr id="70" name="MH_SubTitle_1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554132" y="2207661"/>
                <a:ext cx="1116562" cy="669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40000"/>
                  </a:lnSpc>
                  <a:buFont typeface="Arial" panose="020B0604020202020204" pitchFamily="34" charset="0"/>
                  <a:buNone/>
                </a:pPr>
                <a:r>
                  <a:rPr lang="zh-CN" altLang="en-US" sz="1600" dirty="0">
                    <a:latin typeface="思源宋体 CN" panose="02020400000000000000" charset="-122"/>
                    <a:ea typeface="思源宋体 CN" panose="02020400000000000000" charset="-122"/>
                  </a:rPr>
                  <a:t>翻转课堂</a:t>
                </a:r>
                <a:endParaRPr lang="en-US" altLang="zh-CN" sz="1600" dirty="0">
                  <a:latin typeface="思源宋体 CN" panose="02020400000000000000" charset="-122"/>
                  <a:ea typeface="思源宋体 CN" panose="02020400000000000000" charset="-122"/>
                </a:endParaRPr>
              </a:p>
              <a:p>
                <a:pPr algn="ctr" eaLnBrk="1" hangingPunct="1">
                  <a:lnSpc>
                    <a:spcPct val="140000"/>
                  </a:lnSpc>
                  <a:buFont typeface="Arial" panose="020B0604020202020204" pitchFamily="34" charset="0"/>
                  <a:buNone/>
                </a:pPr>
                <a:r>
                  <a:rPr lang="zh-CN" altLang="en-US" sz="1600" dirty="0">
                    <a:latin typeface="思源宋体 CN" panose="02020400000000000000" charset="-122"/>
                    <a:ea typeface="思源宋体 CN" panose="02020400000000000000" charset="-122"/>
                  </a:rPr>
                  <a:t>云课堂</a:t>
                </a:r>
                <a:endParaRPr lang="en-US" altLang="zh-CN" sz="1600" dirty="0">
                  <a:latin typeface="思源宋体 CN" panose="02020400000000000000" charset="-122"/>
                  <a:ea typeface="思源宋体 CN" panose="02020400000000000000" charset="-122"/>
                </a:endParaRPr>
              </a:p>
              <a:p>
                <a:pPr algn="ctr">
                  <a:lnSpc>
                    <a:spcPct val="140000"/>
                  </a:lnSpc>
                </a:pPr>
                <a:r>
                  <a:rPr lang="zh-CN" altLang="en-US" sz="1600" dirty="0">
                    <a:latin typeface="思源宋体 CN" panose="02020400000000000000" charset="-122"/>
                    <a:ea typeface="思源宋体 CN" panose="02020400000000000000" charset="-122"/>
                  </a:rPr>
                  <a:t>岗前培训</a:t>
                </a:r>
                <a:endParaRPr lang="en-US" altLang="zh-CN" sz="1600" dirty="0"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76" name="MH_SubTitle_1"/>
              <p:cNvSpPr txBox="1"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10070609" y="2894590"/>
                <a:ext cx="1116562" cy="17349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40000"/>
                  </a:lnSpc>
                </a:pPr>
                <a:r>
                  <a:rPr lang="zh-CN" altLang="en-US" sz="1600" dirty="0"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素质素养</a:t>
                </a:r>
                <a:endParaRPr lang="en-US" altLang="zh-CN" sz="1600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endParaRPr>
              </a:p>
              <a:p>
                <a:pPr algn="ctr">
                  <a:lnSpc>
                    <a:spcPct val="140000"/>
                  </a:lnSpc>
                </a:pPr>
                <a:r>
                  <a:rPr lang="zh-CN" altLang="en-US" sz="1600" dirty="0"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文化生活</a:t>
                </a:r>
                <a:endParaRPr lang="en-US" altLang="zh-CN" sz="1600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endParaRPr>
              </a:p>
              <a:p>
                <a:pPr algn="ctr">
                  <a:lnSpc>
                    <a:spcPct val="140000"/>
                  </a:lnSpc>
                </a:pPr>
                <a:r>
                  <a:rPr lang="zh-CN" altLang="en-US" sz="1600" dirty="0"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技能技巧</a:t>
                </a:r>
                <a:endParaRPr lang="en-US" altLang="zh-CN" sz="1600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endParaRPr>
              </a:p>
              <a:p>
                <a:pPr algn="ctr">
                  <a:lnSpc>
                    <a:spcPct val="140000"/>
                  </a:lnSpc>
                </a:pPr>
                <a:r>
                  <a:rPr lang="zh-CN" altLang="en-US" sz="1600" dirty="0"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创新创业</a:t>
                </a:r>
                <a:endParaRPr lang="en-US" altLang="zh-CN" sz="1600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endParaRPr>
              </a:p>
              <a:p>
                <a:pPr algn="ctr" eaLnBrk="1" hangingPunct="1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 sz="1400" dirty="0"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……</a:t>
                </a:r>
                <a:endParaRPr lang="zh-CN" altLang="en-US" sz="1400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endParaRPr>
              </a:p>
            </p:txBody>
          </p:sp>
          <p:cxnSp>
            <p:nvCxnSpPr>
              <p:cNvPr id="77" name="MH_Other_2"/>
              <p:cNvCxnSpPr/>
              <p:nvPr>
                <p:custDataLst>
                  <p:tags r:id="rId5"/>
                </p:custDataLst>
              </p:nvPr>
            </p:nvCxnSpPr>
            <p:spPr bwMode="auto">
              <a:xfrm>
                <a:off x="9853952" y="2264717"/>
                <a:ext cx="0" cy="2654235"/>
              </a:xfrm>
              <a:prstGeom prst="line">
                <a:avLst/>
              </a:prstGeom>
              <a:ln>
                <a:solidFill>
                  <a:srgbClr val="96969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矩形 48"/>
          <p:cNvSpPr/>
          <p:nvPr/>
        </p:nvSpPr>
        <p:spPr>
          <a:xfrm>
            <a:off x="294217" y="680326"/>
            <a:ext cx="3604679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2. 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学生证书培训的途径</a:t>
            </a:r>
            <a:endParaRPr lang="zh-CN" altLang="en-US" sz="2000" b="1" dirty="0">
              <a:solidFill>
                <a:srgbClr val="C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3"/>
          <p:cNvSpPr>
            <a:spLocks noChangeAspect="1" noChangeArrowheads="1" noTextEdit="1"/>
          </p:cNvSpPr>
          <p:nvPr/>
        </p:nvSpPr>
        <p:spPr bwMode="auto">
          <a:xfrm>
            <a:off x="5204114" y="1955257"/>
            <a:ext cx="37925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en-US" dirty="0"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49309" y="1388709"/>
            <a:ext cx="10245666" cy="87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</a:t>
            </a:r>
            <a:r>
              <a:rPr lang="zh-CN" altLang="en-US" dirty="0" smtClean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积极</a:t>
            </a:r>
            <a:r>
              <a:rPr lang="zh-CN" altLang="en-US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开展</a:t>
            </a:r>
            <a:r>
              <a:rPr lang="zh-CN" altLang="en-US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“学历证书</a:t>
            </a:r>
            <a:r>
              <a:rPr lang="en-US" altLang="zh-CN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+</a:t>
            </a:r>
            <a:r>
              <a:rPr lang="zh-CN" altLang="en-US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职业技能等级证书”（即</a:t>
            </a:r>
            <a:r>
              <a:rPr lang="en-US" altLang="zh-CN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1+X</a:t>
            </a:r>
            <a:r>
              <a:rPr lang="zh-CN" altLang="en-US" b="1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证书）</a:t>
            </a:r>
            <a:r>
              <a:rPr lang="zh-CN" altLang="en-US" dirty="0">
                <a:solidFill>
                  <a:srgbClr val="0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制度试点，</a:t>
            </a:r>
            <a:r>
              <a:rPr lang="zh-CN" altLang="en-US" dirty="0">
                <a:solidFill>
                  <a:srgbClr val="333333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鼓励职业院校学生在获得学历证书的同时，积极取得多类职业技能等级证书，拓展就业创业本领，缓解结构性就业矛盾。</a:t>
            </a:r>
            <a:r>
              <a:rPr lang="zh-CN" altLang="en-US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289035" y="2635645"/>
          <a:ext cx="9711474" cy="349405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58104"/>
                <a:gridCol w="2519260"/>
                <a:gridCol w="5534110"/>
              </a:tblGrid>
              <a:tr h="277797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bg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类别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bg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类型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bg1"/>
                          </a:solidFill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资格证书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917673">
                <a:tc rowSpan="2"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国内证书</a:t>
                      </a:r>
                      <a:endParaRPr lang="zh-CN" sz="1600" b="1" kern="100" dirty="0"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官方证书（人社部）</a:t>
                      </a:r>
                      <a:endParaRPr lang="zh-CN" sz="1600" kern="100" dirty="0"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汽车维修工</a:t>
                      </a:r>
                      <a:r>
                        <a:rPr lang="zh-CN" sz="1600" kern="100" dirty="0" smtClean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：初级</a:t>
                      </a:r>
                      <a:endParaRPr lang="en-US" altLang="zh-CN" sz="1600" kern="100" dirty="0" smtClean="0"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思源宋体 CN" panose="02020400000000000000" charset="-122"/>
                      </a:endParaRPr>
                    </a:p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                    </a:t>
                      </a:r>
                      <a:r>
                        <a:rPr lang="zh-CN" sz="1600" kern="100" dirty="0" smtClean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中级</a:t>
                      </a:r>
                      <a:endParaRPr lang="en-US" altLang="zh-CN" sz="1600" kern="100" dirty="0" smtClean="0"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思源宋体 CN" panose="02020400000000000000" charset="-122"/>
                      </a:endParaRPr>
                    </a:p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                    </a:t>
                      </a:r>
                      <a:r>
                        <a:rPr lang="zh-CN" sz="1600" kern="100" dirty="0" smtClean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高级</a:t>
                      </a:r>
                      <a:endParaRPr lang="zh-CN" sz="1600" kern="100" dirty="0"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思源宋体 CN" panose="02020400000000000000" charset="-122"/>
                      </a:endParaRPr>
                    </a:p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汽车装调</a:t>
                      </a:r>
                      <a:r>
                        <a:rPr lang="zh-CN" sz="1600" kern="100" dirty="0" smtClean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工</a:t>
                      </a:r>
                      <a:r>
                        <a:rPr lang="zh-CN" altLang="en-US" sz="1600" kern="100" dirty="0" smtClean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：</a:t>
                      </a:r>
                      <a:r>
                        <a:rPr lang="zh-CN" sz="1600" kern="100" dirty="0" smtClean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五</a:t>
                      </a:r>
                      <a:r>
                        <a:rPr lang="zh-CN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级</a:t>
                      </a:r>
                      <a:r>
                        <a:rPr lang="en-US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/</a:t>
                      </a:r>
                      <a:r>
                        <a:rPr lang="zh-CN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初级</a:t>
                      </a:r>
                      <a:r>
                        <a:rPr lang="zh-CN" sz="1600" kern="100" dirty="0" smtClean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工</a:t>
                      </a:r>
                      <a:endParaRPr lang="en-US" altLang="zh-CN" sz="1600" kern="100" dirty="0" smtClean="0"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思源宋体 CN" panose="02020400000000000000" charset="-122"/>
                      </a:endParaRPr>
                    </a:p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                    </a:t>
                      </a:r>
                      <a:r>
                        <a:rPr lang="zh-CN" sz="1600" kern="100" dirty="0" smtClean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四</a:t>
                      </a:r>
                      <a:r>
                        <a:rPr lang="zh-CN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级</a:t>
                      </a:r>
                      <a:r>
                        <a:rPr lang="en-US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/</a:t>
                      </a:r>
                      <a:r>
                        <a:rPr lang="zh-CN" sz="1600" kern="100" dirty="0" smtClean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中级</a:t>
                      </a:r>
                      <a:endParaRPr lang="en-US" altLang="zh-CN" sz="1600" kern="100" dirty="0" smtClean="0"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思源宋体 CN" panose="02020400000000000000" charset="-122"/>
                      </a:endParaRPr>
                    </a:p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                    </a:t>
                      </a:r>
                      <a:r>
                        <a:rPr lang="zh-CN" sz="1600" kern="100" dirty="0" smtClean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三</a:t>
                      </a:r>
                      <a:r>
                        <a:rPr lang="zh-CN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级</a:t>
                      </a:r>
                      <a:r>
                        <a:rPr lang="en-US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/</a:t>
                      </a:r>
                      <a:r>
                        <a:rPr lang="zh-CN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高级工</a:t>
                      </a:r>
                      <a:endParaRPr lang="en-US" altLang="zh-CN" sz="1600" kern="100" dirty="0"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思源宋体 CN" panose="02020400000000000000" charset="-122"/>
                      </a:endParaRPr>
                    </a:p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              </a:t>
                      </a:r>
                      <a:r>
                        <a:rPr lang="en-US" altLang="zh-CN" sz="1600" kern="100" dirty="0" smtClean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      </a:t>
                      </a:r>
                      <a:r>
                        <a:rPr lang="zh-CN" sz="1600" kern="100" dirty="0" smtClean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二</a:t>
                      </a:r>
                      <a:r>
                        <a:rPr lang="zh-CN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级</a:t>
                      </a:r>
                      <a:r>
                        <a:rPr lang="en-US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/</a:t>
                      </a:r>
                      <a:r>
                        <a:rPr lang="zh-CN" sz="1600" kern="100" dirty="0" smtClean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技师</a:t>
                      </a:r>
                      <a:endParaRPr lang="en-US" altLang="zh-CN" sz="1600" kern="100" dirty="0" smtClean="0"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思源宋体 CN" panose="02020400000000000000" charset="-122"/>
                      </a:endParaRPr>
                    </a:p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                    </a:t>
                      </a:r>
                      <a:r>
                        <a:rPr lang="zh-CN" sz="1600" kern="100" dirty="0" smtClean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一级</a:t>
                      </a:r>
                      <a:r>
                        <a:rPr lang="en-US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/</a:t>
                      </a:r>
                      <a:r>
                        <a:rPr lang="zh-CN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高级技师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25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行业认证证书</a:t>
                      </a:r>
                      <a:endParaRPr lang="zh-CN" sz="1600" kern="100" dirty="0"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宝马</a:t>
                      </a:r>
                      <a:r>
                        <a:rPr lang="en-US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BEST</a:t>
                      </a:r>
                      <a:r>
                        <a:rPr lang="zh-CN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认证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69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国际认证</a:t>
                      </a:r>
                      <a:endParaRPr lang="zh-CN" sz="1600" b="1" kern="100" dirty="0"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----</a:t>
                      </a:r>
                      <a:endParaRPr lang="en-US" sz="1600" kern="100" dirty="0">
                        <a:effectLst/>
                        <a:latin typeface="思源宋体 CN" panose="02020400000000000000" charset="-122"/>
                        <a:ea typeface="思源宋体 CN" panose="02020400000000000000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ASE</a:t>
                      </a:r>
                      <a:r>
                        <a:rPr lang="zh-CN" sz="1600" kern="100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  <a:cs typeface="思源宋体 CN" panose="02020400000000000000" charset="-122"/>
                        </a:rPr>
                        <a:t>认证体系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337630" y="672201"/>
            <a:ext cx="3604679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3. 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学生证书培训的类别</a:t>
            </a:r>
            <a:endParaRPr lang="zh-CN" altLang="en-US" sz="2000" b="1" dirty="0">
              <a:solidFill>
                <a:srgbClr val="C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4775" y="1541835"/>
            <a:ext cx="10289406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   </a:t>
            </a:r>
            <a:r>
              <a:rPr lang="zh-CN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职业</a:t>
            </a:r>
            <a:r>
              <a:rPr lang="zh-CN" altLang="zh-CN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资格证书分五个等级：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（</a:t>
            </a:r>
            <a:r>
              <a:rPr lang="en-US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1</a:t>
            </a:r>
            <a:r>
              <a:rPr lang="zh-CN" altLang="en-US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）</a:t>
            </a:r>
            <a:r>
              <a:rPr lang="zh-CN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初级</a:t>
            </a:r>
            <a:r>
              <a:rPr lang="zh-CN" altLang="zh-CN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（国家职业资格五级</a:t>
            </a:r>
            <a:r>
              <a:rPr lang="zh-CN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）</a:t>
            </a:r>
            <a:r>
              <a:rPr lang="en-US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</a:t>
            </a:r>
            <a:r>
              <a:rPr lang="zh-CN" altLang="en-US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；（</a:t>
            </a:r>
            <a:r>
              <a:rPr lang="en-US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2</a:t>
            </a:r>
            <a:r>
              <a:rPr lang="zh-CN" altLang="en-US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）</a:t>
            </a:r>
            <a:r>
              <a:rPr lang="zh-CN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中级</a:t>
            </a:r>
            <a:r>
              <a:rPr lang="zh-CN" altLang="zh-CN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（国家职业资格四级</a:t>
            </a:r>
            <a:r>
              <a:rPr lang="zh-CN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）</a:t>
            </a:r>
            <a:r>
              <a:rPr lang="en-US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</a:t>
            </a:r>
            <a:r>
              <a:rPr lang="zh-CN" altLang="en-US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；（</a:t>
            </a:r>
            <a:r>
              <a:rPr lang="en-US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3</a:t>
            </a:r>
            <a:r>
              <a:rPr lang="zh-CN" altLang="en-US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）</a:t>
            </a:r>
            <a:r>
              <a:rPr lang="en-US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</a:t>
            </a:r>
            <a:r>
              <a:rPr lang="zh-CN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高级</a:t>
            </a:r>
            <a:r>
              <a:rPr lang="zh-CN" altLang="zh-CN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（国家职业资格三级</a:t>
            </a:r>
            <a:r>
              <a:rPr lang="zh-CN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）</a:t>
            </a:r>
            <a:r>
              <a:rPr lang="zh-CN" altLang="en-US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；（</a:t>
            </a:r>
            <a:r>
              <a:rPr lang="en-US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4</a:t>
            </a:r>
            <a:r>
              <a:rPr lang="zh-CN" altLang="en-US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）</a:t>
            </a:r>
            <a:r>
              <a:rPr lang="zh-CN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技师</a:t>
            </a:r>
            <a:r>
              <a:rPr lang="zh-CN" altLang="zh-CN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（国家职业资格二级</a:t>
            </a:r>
            <a:r>
              <a:rPr lang="zh-CN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）</a:t>
            </a:r>
            <a:r>
              <a:rPr lang="zh-CN" altLang="en-US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；（</a:t>
            </a:r>
            <a:r>
              <a:rPr lang="en-US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5</a:t>
            </a:r>
            <a:r>
              <a:rPr lang="zh-CN" altLang="en-US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）</a:t>
            </a:r>
            <a:r>
              <a:rPr lang="zh-CN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高级</a:t>
            </a:r>
            <a:r>
              <a:rPr lang="zh-CN" altLang="zh-CN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技师（国家职业资格</a:t>
            </a:r>
            <a:r>
              <a:rPr lang="zh-CN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一级</a:t>
            </a:r>
            <a:r>
              <a:rPr lang="zh-CN" altLang="en-US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）</a:t>
            </a:r>
            <a:endParaRPr lang="zh-CN" altLang="zh-CN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pic>
        <p:nvPicPr>
          <p:cNvPr id="6" name="图片 5" descr="汽车装调工-《国家职业资格目录》第21项">
            <a:hlinkClick r:id="rId2" tgtFrame="&quot;_blank&quot;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604" y="3234681"/>
            <a:ext cx="4716379" cy="26448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306016" y="700633"/>
            <a:ext cx="527202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4. </a:t>
            </a:r>
            <a:r>
              <a:rPr lang="zh-CN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汽车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运用与维修专业</a:t>
            </a:r>
            <a:r>
              <a:rPr lang="zh-CN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职业资格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证书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连接符 31"/>
          <p:cNvCxnSpPr/>
          <p:nvPr/>
        </p:nvCxnSpPr>
        <p:spPr>
          <a:xfrm>
            <a:off x="1768416" y="404813"/>
            <a:ext cx="9810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454055" y="4446446"/>
            <a:ext cx="9149715" cy="1996440"/>
            <a:chOff x="1365" y="6662"/>
            <a:chExt cx="14409" cy="3144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/>
            <a:srcRect t="15" b="15"/>
            <a:stretch>
              <a:fillRect/>
            </a:stretch>
          </p:blipFill>
          <p:spPr>
            <a:xfrm>
              <a:off x="1365" y="6670"/>
              <a:ext cx="3793" cy="2599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9" y="6670"/>
              <a:ext cx="3626" cy="2513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图片 28" descr="图片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78" y="6662"/>
              <a:ext cx="3796" cy="2521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燕尾形 33"/>
            <p:cNvSpPr/>
            <p:nvPr/>
          </p:nvSpPr>
          <p:spPr>
            <a:xfrm>
              <a:off x="5766" y="7749"/>
              <a:ext cx="359" cy="355"/>
            </a:xfrm>
            <a:prstGeom prst="chevron">
              <a:avLst/>
            </a:prstGeom>
            <a:solidFill>
              <a:srgbClr val="FCC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4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35" name="燕尾形 34"/>
            <p:cNvSpPr/>
            <p:nvPr/>
          </p:nvSpPr>
          <p:spPr>
            <a:xfrm>
              <a:off x="10930" y="7745"/>
              <a:ext cx="359" cy="355"/>
            </a:xfrm>
            <a:prstGeom prst="chevron">
              <a:avLst/>
            </a:prstGeom>
            <a:solidFill>
              <a:srgbClr val="FCC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400" dirty="0">
                <a:solidFill>
                  <a:schemeClr val="tx1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39" name="文本框 24"/>
            <p:cNvSpPr txBox="1"/>
            <p:nvPr/>
          </p:nvSpPr>
          <p:spPr>
            <a:xfrm>
              <a:off x="2261" y="9323"/>
              <a:ext cx="2001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50" endPos="85000" dir="5400000" sy="-100000" algn="bl" rotWithShape="0"/>
                  </a:effectLst>
                  <a:latin typeface="思源宋体 CN" panose="02020400000000000000" charset="-122"/>
                  <a:ea typeface="思源宋体 CN" panose="02020400000000000000" charset="-122"/>
                </a:rPr>
                <a:t>传统实训</a:t>
              </a:r>
            </a:p>
          </p:txBody>
        </p:sp>
        <p:sp>
          <p:nvSpPr>
            <p:cNvPr id="40" name="文本框 28"/>
            <p:cNvSpPr txBox="1"/>
            <p:nvPr/>
          </p:nvSpPr>
          <p:spPr>
            <a:xfrm>
              <a:off x="12617" y="9323"/>
              <a:ext cx="251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50" endPos="85000" dir="5400000" sy="-100000" algn="bl" rotWithShape="0"/>
                  </a:effectLst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国泰安</a:t>
              </a:r>
              <a:r>
                <a:rPr lang="en-US" altLang="zh-CN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50" endPos="85000" dir="5400000" sy="-100000" algn="bl" rotWithShape="0"/>
                  </a:effectLst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VR</a:t>
              </a:r>
              <a:r>
                <a:rPr lang="zh-CN" alt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50" endPos="85000" dir="5400000" sy="-100000" algn="bl" rotWithShape="0"/>
                  </a:effectLst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实训</a:t>
              </a:r>
            </a:p>
          </p:txBody>
        </p:sp>
        <p:sp>
          <p:nvSpPr>
            <p:cNvPr id="41" name="文本框 36"/>
            <p:cNvSpPr txBox="1"/>
            <p:nvPr/>
          </p:nvSpPr>
          <p:spPr>
            <a:xfrm>
              <a:off x="7512" y="9323"/>
              <a:ext cx="207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50" endPos="85000" dir="5400000" sy="-100000" algn="bl" rotWithShape="0"/>
                  </a:effectLst>
                  <a:latin typeface="思源宋体 CN" panose="02020400000000000000" charset="-122"/>
                  <a:ea typeface="思源宋体 CN" panose="02020400000000000000" charset="-122"/>
                </a:rPr>
                <a:t>虚拟仿真实训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178615" y="1743038"/>
            <a:ext cx="9580461" cy="2382801"/>
            <a:chOff x="1645" y="2788"/>
            <a:chExt cx="16533" cy="4112"/>
          </a:xfrm>
          <a:effectLst/>
        </p:grpSpPr>
        <p:sp>
          <p:nvSpPr>
            <p:cNvPr id="43" name="文本框 38"/>
            <p:cNvSpPr txBox="1"/>
            <p:nvPr/>
          </p:nvSpPr>
          <p:spPr>
            <a:xfrm>
              <a:off x="6673" y="3148"/>
              <a:ext cx="6183" cy="11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 eaLnBrk="1" latinLnBrk="0" hangingPunct="1">
                <a:lnSpc>
                  <a:spcPct val="120000"/>
                </a:lnSpc>
                <a:buFont typeface="Wingdings" panose="05000000000000000000" charset="0"/>
                <a:buChar char=""/>
              </a:pPr>
              <a:r>
                <a:rPr lang="zh-CN" altLang="en-US" sz="1200" b="1" dirty="0">
                  <a:effectLst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采用</a:t>
              </a:r>
              <a:r>
                <a:rPr lang="zh-CN" altLang="en-US" sz="1600" b="1" dirty="0">
                  <a:effectLst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“</a:t>
              </a:r>
              <a:r>
                <a:rPr lang="zh-CN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VR-AR技术+国泰安VR教学系统+裸眼3D技术</a:t>
              </a:r>
              <a:r>
                <a:rPr lang="zh-CN" altLang="en-US" sz="1600" b="1" dirty="0">
                  <a:effectLst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”</a:t>
              </a:r>
              <a:r>
                <a:rPr lang="zh-CN" altLang="en-US" sz="1200" b="1" dirty="0">
                  <a:effectLst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的一体化解决方案。</a:t>
              </a: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645" y="2788"/>
              <a:ext cx="16533" cy="4112"/>
              <a:chOff x="1632" y="2816"/>
              <a:chExt cx="16784" cy="4085"/>
            </a:xfrm>
          </p:grpSpPr>
          <p:sp>
            <p:nvSpPr>
              <p:cNvPr id="48" name="文本框 42"/>
              <p:cNvSpPr txBox="1"/>
              <p:nvPr/>
            </p:nvSpPr>
            <p:spPr>
              <a:xfrm>
                <a:off x="13828" y="6321"/>
                <a:ext cx="428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  <a:reflection blurRad="6350" stA="55000" endA="50" endPos="85000" dist="29997" dir="5400000" sy="-100000" algn="bl" rotWithShape="0"/>
                    </a:effectLst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国泰安</a:t>
                </a:r>
                <a:r>
                  <a:rPr lang="en-US" altLang="zh-CN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  <a:reflection blurRad="6350" stA="55000" endA="50" endPos="85000" dist="29997" dir="5400000" sy="-100000" algn="bl" rotWithShape="0"/>
                    </a:effectLst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VR</a:t>
                </a:r>
                <a:r>
                  <a:rPr lang="zh-CN" altLang="en-US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  <a:reflection blurRad="6350" stA="55000" endA="50" endPos="85000" dist="29997" dir="5400000" sy="-100000" algn="bl" rotWithShape="0"/>
                    </a:effectLst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教学实训</a:t>
                </a:r>
              </a:p>
            </p:txBody>
          </p:sp>
          <p:sp>
            <p:nvSpPr>
              <p:cNvPr id="49" name="文本框 43"/>
              <p:cNvSpPr txBox="1"/>
              <p:nvPr/>
            </p:nvSpPr>
            <p:spPr>
              <a:xfrm>
                <a:off x="2156" y="6320"/>
                <a:ext cx="397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  <a:reflection blurRad="6350" stA="55000" endA="50" endPos="85000" dist="29997" dir="5400000" sy="-100000" algn="bl" rotWithShape="0"/>
                    </a:effectLst>
                    <a:latin typeface="思源宋体 CN" panose="02020400000000000000" charset="-122"/>
                    <a:ea typeface="思源宋体 CN" panose="02020400000000000000" charset="-122"/>
                  </a:rPr>
                  <a:t>理实一体化实训教学</a:t>
                </a: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6"/>
              <a:srcRect r="27924" b="25410"/>
              <a:stretch>
                <a:fillRect/>
              </a:stretch>
            </p:blipFill>
            <p:spPr>
              <a:xfrm>
                <a:off x="1632" y="2862"/>
                <a:ext cx="5019" cy="3459"/>
              </a:xfrm>
              <a:prstGeom prst="roundRect">
                <a:avLst/>
              </a:prstGeom>
              <a:effectLst>
                <a:outerShdw blurRad="508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  <a:reflection blurRad="114300" stA="43000" endA="300" endPos="18000" dir="5400000" sy="-100000" algn="bl" rotWithShape="0"/>
              </a:effectLst>
            </p:spPr>
          </p:pic>
          <p:pic>
            <p:nvPicPr>
              <p:cNvPr id="51" name="图片 50" descr="VR课堂"/>
              <p:cNvPicPr>
                <a:picLocks noChangeAspect="1"/>
              </p:cNvPicPr>
              <p:nvPr/>
            </p:nvPicPr>
            <p:blipFill>
              <a:blip r:embed="rId7"/>
              <a:srcRect l="14833" r="611"/>
              <a:stretch>
                <a:fillRect/>
              </a:stretch>
            </p:blipFill>
            <p:spPr>
              <a:xfrm>
                <a:off x="13102" y="2816"/>
                <a:ext cx="5314" cy="3504"/>
              </a:xfrm>
              <a:prstGeom prst="roundRect">
                <a:avLst/>
              </a:prstGeom>
              <a:effectLst>
                <a:outerShdw blurRad="508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  <a:reflection blurRad="101600" stA="52000" endA="300" endPos="18000" dir="5400000" sy="-100000" algn="bl" rotWithShape="0"/>
              </a:effectLst>
            </p:spPr>
          </p:pic>
        </p:grpSp>
        <p:cxnSp>
          <p:nvCxnSpPr>
            <p:cNvPr id="46" name="直接箭头连接符 45"/>
            <p:cNvCxnSpPr/>
            <p:nvPr/>
          </p:nvCxnSpPr>
          <p:spPr>
            <a:xfrm flipV="1">
              <a:off x="6881" y="4641"/>
              <a:ext cx="5769" cy="23"/>
            </a:xfrm>
            <a:prstGeom prst="straightConnector1">
              <a:avLst/>
            </a:prstGeom>
            <a:ln w="31750" cmpd="dbl">
              <a:solidFill>
                <a:schemeClr val="accent4"/>
              </a:solidFill>
              <a:prstDash val="lgDash"/>
              <a:tailEnd type="stealth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7" name="文本框 41"/>
            <p:cNvSpPr txBox="1"/>
            <p:nvPr/>
          </p:nvSpPr>
          <p:spPr>
            <a:xfrm>
              <a:off x="6675" y="4864"/>
              <a:ext cx="6181" cy="15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 eaLnBrk="1" latinLnBrk="0" hangingPunct="1">
                <a:lnSpc>
                  <a:spcPct val="120000"/>
                </a:lnSpc>
                <a:buFont typeface="Wingdings" panose="05000000000000000000" charset="0"/>
                <a:buChar char=""/>
              </a:pPr>
              <a:r>
                <a:rPr lang="zh-CN" altLang="en-US" sz="1200" b="1" dirty="0">
                  <a:effectLst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  <a:sym typeface="+mn-ea"/>
                </a:rPr>
                <a:t>将传统模式升级为</a:t>
              </a:r>
              <a:r>
                <a:rPr lang="zh-CN" altLang="en-US" sz="1600" b="1" dirty="0">
                  <a:effectLst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  <a:sym typeface="+mn-ea"/>
                </a:rPr>
                <a:t>“</a:t>
              </a:r>
              <a:r>
                <a:rPr lang="zh-CN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  <a:sym typeface="+mn-ea"/>
                </a:rPr>
                <a:t>VR辅助理论教学+VR仿真预实训+上手实操</a:t>
              </a:r>
              <a:r>
                <a:rPr lang="zh-CN" altLang="en-US" sz="1600" b="1" dirty="0">
                  <a:effectLst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  <a:sym typeface="+mn-ea"/>
                </a:rPr>
                <a:t>”</a:t>
              </a:r>
              <a:r>
                <a:rPr lang="zh-CN" altLang="en-US" sz="1200" b="1" dirty="0">
                  <a:effectLst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  <a:sym typeface="+mn-ea"/>
                </a:rPr>
                <a:t>的高科技课堂新模式。</a:t>
              </a:r>
              <a:endParaRPr lang="zh-CN" altLang="en-US" sz="1200" b="1" dirty="0">
                <a:effectLst/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</p:txBody>
        </p:sp>
      </p:grpSp>
      <p:sp>
        <p:nvSpPr>
          <p:cNvPr id="52" name="文本框 47"/>
          <p:cNvSpPr txBox="1"/>
          <p:nvPr/>
        </p:nvSpPr>
        <p:spPr>
          <a:xfrm>
            <a:off x="284973" y="4597997"/>
            <a:ext cx="120205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latinLnBrk="0" hangingPunct="1">
              <a:lnSpc>
                <a:spcPct val="200000"/>
              </a:lnSpc>
            </a:pPr>
            <a:r>
              <a:rPr lang="zh-CN" altLang="en-US" sz="1300" b="1" dirty="0">
                <a:effectLst>
                  <a:reflection blurRad="6350" stA="53000" endA="300" endPos="35500" dir="5400000" sy="-90000" algn="bl" rotWithShape="0"/>
                </a:effectLst>
                <a:uFillTx/>
                <a:latin typeface="思源宋体 CN" panose="02020400000000000000" charset="-122"/>
                <a:ea typeface="思源宋体 CN" panose="02020400000000000000" charset="-122"/>
              </a:rPr>
              <a:t>操作危险</a:t>
            </a:r>
          </a:p>
          <a:p>
            <a:pPr algn="ctr" eaLnBrk="1" latinLnBrk="0" hangingPunct="1">
              <a:lnSpc>
                <a:spcPct val="200000"/>
              </a:lnSpc>
            </a:pPr>
            <a:r>
              <a:rPr lang="zh-CN" altLang="en-US" sz="1300" b="1" dirty="0">
                <a:effectLst>
                  <a:reflection blurRad="6350" stA="53000" endA="300" endPos="35500" dir="5400000" sy="-90000" algn="bl" rotWithShape="0"/>
                </a:effectLst>
                <a:uFillTx/>
                <a:latin typeface="思源宋体 CN" panose="02020400000000000000" charset="-122"/>
                <a:ea typeface="思源宋体 CN" panose="02020400000000000000" charset="-122"/>
              </a:rPr>
              <a:t>设备昂贵</a:t>
            </a:r>
          </a:p>
          <a:p>
            <a:pPr algn="ctr" eaLnBrk="1" latinLnBrk="0" hangingPunct="1">
              <a:lnSpc>
                <a:spcPct val="200000"/>
              </a:lnSpc>
            </a:pPr>
            <a:r>
              <a:rPr lang="zh-CN" altLang="en-US" sz="1300" b="1" dirty="0">
                <a:effectLst>
                  <a:reflection blurRad="6350" stA="53000" endA="300" endPos="35500" dir="5400000" sy="-90000" algn="bl" rotWithShape="0"/>
                </a:effectLst>
                <a:uFillTx/>
                <a:latin typeface="思源宋体 CN" panose="02020400000000000000" charset="-122"/>
                <a:ea typeface="思源宋体 CN" panose="02020400000000000000" charset="-122"/>
              </a:rPr>
              <a:t>损耗严重</a:t>
            </a:r>
          </a:p>
        </p:txBody>
      </p:sp>
      <p:sp>
        <p:nvSpPr>
          <p:cNvPr id="53" name="文本框 48"/>
          <p:cNvSpPr txBox="1"/>
          <p:nvPr/>
        </p:nvSpPr>
        <p:spPr>
          <a:xfrm>
            <a:off x="10759076" y="4570032"/>
            <a:ext cx="120205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latinLnBrk="0" hangingPunct="1">
              <a:lnSpc>
                <a:spcPct val="200000"/>
              </a:lnSpc>
              <a:buNone/>
            </a:pPr>
            <a:r>
              <a:rPr lang="zh-CN" altLang="en-US" sz="1300" b="1" dirty="0">
                <a:effectLst>
                  <a:reflection blurRad="6350" stA="53000" endA="300" endPos="35500" dir="5400000" sy="-90000" algn="bl" rotWithShape="0"/>
                </a:effectLst>
                <a:uFillTx/>
                <a:latin typeface="思源宋体 CN" panose="02020400000000000000" charset="-122"/>
                <a:ea typeface="思源宋体 CN" panose="02020400000000000000" charset="-122"/>
              </a:rPr>
              <a:t>安全可逆</a:t>
            </a:r>
          </a:p>
          <a:p>
            <a:pPr algn="l" eaLnBrk="1" latinLnBrk="0" hangingPunct="1">
              <a:lnSpc>
                <a:spcPct val="200000"/>
              </a:lnSpc>
              <a:buNone/>
            </a:pPr>
            <a:r>
              <a:rPr lang="zh-CN" altLang="en-US" sz="1300" b="1" dirty="0">
                <a:effectLst>
                  <a:reflection blurRad="6350" stA="53000" endA="300" endPos="35500" dir="5400000" sy="-90000" algn="bl" rotWithShape="0"/>
                </a:effectLst>
                <a:uFillTx/>
                <a:latin typeface="思源宋体 CN" panose="02020400000000000000" charset="-122"/>
                <a:ea typeface="思源宋体 CN" panose="02020400000000000000" charset="-122"/>
              </a:rPr>
              <a:t>学科兼容</a:t>
            </a:r>
          </a:p>
          <a:p>
            <a:pPr algn="l" eaLnBrk="1" latinLnBrk="0" hangingPunct="1">
              <a:lnSpc>
                <a:spcPct val="200000"/>
              </a:lnSpc>
              <a:buNone/>
            </a:pPr>
            <a:r>
              <a:rPr lang="zh-CN" altLang="en-US" sz="1300" b="1" dirty="0">
                <a:effectLst>
                  <a:reflection blurRad="6350" stA="53000" endA="300" endPos="35500" dir="5400000" sy="-90000" algn="bl" rotWithShape="0"/>
                </a:effectLst>
                <a:uFillTx/>
                <a:latin typeface="思源宋体 CN" panose="02020400000000000000" charset="-122"/>
                <a:ea typeface="思源宋体 CN" panose="02020400000000000000" charset="-122"/>
              </a:rPr>
              <a:t>节约成本</a:t>
            </a:r>
          </a:p>
        </p:txBody>
      </p:sp>
      <p:sp>
        <p:nvSpPr>
          <p:cNvPr id="2" name="矩形 1"/>
          <p:cNvSpPr/>
          <p:nvPr/>
        </p:nvSpPr>
        <p:spPr>
          <a:xfrm>
            <a:off x="589770" y="1296914"/>
            <a:ext cx="28664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1. 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一体化实习能力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培养</a:t>
            </a:r>
          </a:p>
        </p:txBody>
      </p:sp>
      <p:sp>
        <p:nvSpPr>
          <p:cNvPr id="36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9643" y="771617"/>
            <a:ext cx="2752388" cy="508813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588" tIns="42794" rIns="85588" bIns="42794" anchor="ctr"/>
          <a:lstStyle/>
          <a:p>
            <a:pPr marL="0" lvl="1" defTabSz="746125">
              <a:spcBef>
                <a:spcPct val="0"/>
              </a:spcBef>
              <a:spcAft>
                <a:spcPts val="600"/>
              </a:spcAft>
            </a:pPr>
            <a:r>
              <a:rPr lang="zh-CN" altLang="en-US" sz="2400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（五）</a:t>
            </a:r>
            <a:r>
              <a:rPr lang="zh-CN" altLang="zh-CN" sz="2400" b="1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学生</a:t>
            </a:r>
            <a:r>
              <a:rPr lang="zh-CN" altLang="en-US" sz="2400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实习</a:t>
            </a:r>
            <a:endParaRPr lang="zh-CN" altLang="en-US" sz="2400" b="1" dirty="0">
              <a:solidFill>
                <a:schemeClr val="bg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连接符 31"/>
          <p:cNvCxnSpPr/>
          <p:nvPr/>
        </p:nvCxnSpPr>
        <p:spPr>
          <a:xfrm>
            <a:off x="1768416" y="404813"/>
            <a:ext cx="98997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5" y="1809376"/>
            <a:ext cx="279400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MH_SubTitle_1"/>
          <p:cNvSpPr/>
          <p:nvPr>
            <p:custDataLst>
              <p:tags r:id="rId1"/>
            </p:custDataLst>
          </p:nvPr>
        </p:nvSpPr>
        <p:spPr>
          <a:xfrm>
            <a:off x="1212144" y="4386616"/>
            <a:ext cx="2794000" cy="9604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rgbClr val="FFFFFF"/>
                </a:solidFill>
                <a:latin typeface="思源宋体 CN" panose="02020400000000000000" charset="-122"/>
                <a:ea typeface="思源宋体 CN" panose="02020400000000000000" charset="-122"/>
              </a:rPr>
              <a:t>安全文化建设</a:t>
            </a:r>
          </a:p>
        </p:txBody>
      </p:sp>
      <p:sp>
        <p:nvSpPr>
          <p:cNvPr id="17" name="MH_SubTitle_2"/>
          <p:cNvSpPr/>
          <p:nvPr>
            <p:custDataLst>
              <p:tags r:id="rId2"/>
            </p:custDataLst>
          </p:nvPr>
        </p:nvSpPr>
        <p:spPr>
          <a:xfrm>
            <a:off x="4661101" y="4377701"/>
            <a:ext cx="2794000" cy="9604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a-DK" altLang="zh-CN" sz="2000" dirty="0">
                <a:solidFill>
                  <a:srgbClr val="FFFFFF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6</a:t>
            </a:r>
            <a:r>
              <a:rPr lang="en-US" altLang="zh-CN" sz="2000" dirty="0">
                <a:solidFill>
                  <a:srgbClr val="FFFFFF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S</a:t>
            </a:r>
            <a:r>
              <a:rPr lang="zh-CN" altLang="en-US" sz="2000" dirty="0">
                <a:solidFill>
                  <a:srgbClr val="FFFFFF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文化建设</a:t>
            </a:r>
          </a:p>
        </p:txBody>
      </p:sp>
      <p:sp>
        <p:nvSpPr>
          <p:cNvPr id="18" name="MH_SubTitle_3"/>
          <p:cNvSpPr/>
          <p:nvPr>
            <p:custDataLst>
              <p:tags r:id="rId3"/>
            </p:custDataLst>
          </p:nvPr>
        </p:nvSpPr>
        <p:spPr>
          <a:xfrm>
            <a:off x="8101895" y="4386616"/>
            <a:ext cx="2794000" cy="9604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rgbClr val="FFFFFF"/>
                </a:solidFill>
                <a:latin typeface="思源宋体 CN" panose="02020400000000000000" charset="-122"/>
                <a:ea typeface="思源宋体 CN" panose="02020400000000000000" charset="-122"/>
              </a:rPr>
              <a:t>专业文化建设</a:t>
            </a:r>
          </a:p>
        </p:txBody>
      </p:sp>
      <p:pic>
        <p:nvPicPr>
          <p:cNvPr id="19" name="图片 1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03" y="1809376"/>
            <a:ext cx="2955754" cy="2579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100" y="1878726"/>
            <a:ext cx="2794001" cy="246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矩形 20"/>
          <p:cNvSpPr/>
          <p:nvPr/>
        </p:nvSpPr>
        <p:spPr>
          <a:xfrm>
            <a:off x="616903" y="799419"/>
            <a:ext cx="31278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2. 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融入企业文化职业培养</a:t>
            </a:r>
            <a:endParaRPr lang="zh-CN" altLang="en-US" sz="2000" b="1" dirty="0">
              <a:solidFill>
                <a:srgbClr val="C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4932" y="820824"/>
            <a:ext cx="4311732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3. </a:t>
            </a:r>
            <a:r>
              <a:rPr lang="zh-CN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协助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参加各种专业技能大赛</a:t>
            </a:r>
            <a:endParaRPr lang="zh-CN" altLang="en-US" sz="2000" b="1" dirty="0">
              <a:solidFill>
                <a:srgbClr val="C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99874" y="1437214"/>
            <a:ext cx="5885362" cy="4166178"/>
            <a:chOff x="5479587" y="1368524"/>
            <a:chExt cx="7861982" cy="5544617"/>
          </a:xfrm>
        </p:grpSpPr>
        <p:pic>
          <p:nvPicPr>
            <p:cNvPr id="5" name="内容占位符 3" descr="43865304831D51E99E6E90590F5326ED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9587" y="4320853"/>
              <a:ext cx="3953240" cy="2592288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tx2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图片 6" descr="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1483" y="1368524"/>
              <a:ext cx="3501342" cy="266429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" name="图片 7" descr="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20858" y="4320853"/>
              <a:ext cx="3620711" cy="259228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图片 8" descr="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48849" y="1461106"/>
              <a:ext cx="3600400" cy="257171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" name="矩形 1"/>
          <p:cNvSpPr/>
          <p:nvPr/>
        </p:nvSpPr>
        <p:spPr>
          <a:xfrm>
            <a:off x="1013251" y="2710439"/>
            <a:ext cx="300347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 车模</a:t>
            </a:r>
            <a:r>
              <a:rPr lang="zh-CN" altLang="en-US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爱好者发起的一个汽车</a:t>
            </a:r>
            <a:r>
              <a:rPr lang="zh-CN" altLang="en-US" b="1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模型相关作品制作比赛活动。</a:t>
            </a:r>
            <a:endParaRPr lang="zh-CN" altLang="en-US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0152" y="1859881"/>
            <a:ext cx="10433785" cy="3830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（</a:t>
            </a:r>
            <a:r>
              <a:rPr lang="en-US" altLang="zh-CN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1</a:t>
            </a:r>
            <a:r>
              <a:rPr lang="zh-CN" altLang="zh-CN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）职业</a:t>
            </a:r>
            <a:r>
              <a:rPr lang="zh-CN" altLang="zh-CN" b="1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规划</a:t>
            </a:r>
            <a:endParaRPr lang="en-US" altLang="zh-CN" b="1" dirty="0" smtClean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</a:t>
            </a:r>
            <a:r>
              <a:rPr lang="zh-CN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国</a:t>
            </a:r>
            <a:r>
              <a:rPr lang="zh-CN" altLang="zh-CN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泰安针对</a:t>
            </a:r>
            <a:r>
              <a:rPr lang="zh-CN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当地</a:t>
            </a:r>
            <a:r>
              <a:rPr lang="zh-CN" altLang="en-US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汽修</a:t>
            </a:r>
            <a:r>
              <a:rPr lang="zh-CN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专业</a:t>
            </a:r>
            <a:r>
              <a:rPr lang="zh-CN" altLang="zh-CN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发展现状、区域产业结构和院校特色提供学生职业规划辅导，根据区域经济产业发展特点，多维度的帮助学生根据自我以及专业水平寻找合适的职业，并有计划的为学生职业发展给予方向性指导，同时国泰安将通过线上、线下提供多种方式给学生职业、专业咨询</a:t>
            </a:r>
            <a:r>
              <a:rPr lang="zh-CN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  <a:endParaRPr lang="en-US" altLang="zh-CN" dirty="0" smtClean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zh-CN" b="1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（</a:t>
            </a:r>
            <a:r>
              <a:rPr lang="en-US" altLang="zh-CN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2</a:t>
            </a:r>
            <a:r>
              <a:rPr lang="zh-CN" altLang="zh-CN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）就业</a:t>
            </a:r>
            <a:r>
              <a:rPr lang="zh-CN" altLang="zh-CN" b="1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辅导</a:t>
            </a:r>
            <a:endParaRPr lang="en-US" altLang="zh-CN" b="1" dirty="0" smtClean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</a:t>
            </a:r>
            <a:r>
              <a:rPr lang="zh-CN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国</a:t>
            </a:r>
            <a:r>
              <a:rPr lang="zh-CN" altLang="zh-CN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泰安借鉴与国际前沿接轨的就业辅导模式，通过多样化的专业培训模式，聘请当地有经验的企业专家来学校</a:t>
            </a:r>
            <a:r>
              <a:rPr lang="zh-CN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召开</a:t>
            </a:r>
            <a:r>
              <a:rPr lang="zh-CN" altLang="en-US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汽修专业</a:t>
            </a:r>
            <a:r>
              <a:rPr lang="zh-CN" altLang="zh-CN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就业</a:t>
            </a:r>
            <a:r>
              <a:rPr lang="zh-CN" altLang="zh-CN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指导和职业规划研讨会，让学生了解专业发展方向，尤其是要结合当地的特色营销专业方向上，给予启发和提高学生对实际营销工作岗位的适应能力，为学生的就业提供前提保障。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32221" y="755084"/>
            <a:ext cx="4480362" cy="956486"/>
            <a:chOff x="87065" y="709928"/>
            <a:chExt cx="4480362" cy="956486"/>
          </a:xfrm>
        </p:grpSpPr>
        <p:sp>
          <p:nvSpPr>
            <p:cNvPr id="7" name="MH_Other_5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87065" y="709928"/>
              <a:ext cx="2752388" cy="5088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5588" tIns="42794" rIns="85588" bIns="42794" anchor="ctr"/>
            <a:lstStyle/>
            <a:p>
              <a:pPr marL="0" lvl="1" defTabSz="746125">
                <a:spcBef>
                  <a:spcPct val="0"/>
                </a:spcBef>
                <a:spcAft>
                  <a:spcPts val="600"/>
                </a:spcAft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（六）</a:t>
              </a:r>
              <a:r>
                <a:rPr lang="zh-CN" altLang="zh-CN" sz="2400" b="1" dirty="0" smtClean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 </a:t>
              </a:r>
              <a:r>
                <a:rPr lang="zh-CN" altLang="en-US" sz="2400" b="1" dirty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就业服务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21455" y="1266304"/>
              <a:ext cx="394597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C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1. </a:t>
              </a:r>
              <a:r>
                <a:rPr lang="zh-CN" altLang="en-US" sz="2000" b="1" dirty="0" smtClean="0">
                  <a:solidFill>
                    <a:srgbClr val="C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开展职业规划与就业辅导</a:t>
              </a:r>
              <a:endPara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接连接符 28"/>
          <p:cNvCxnSpPr/>
          <p:nvPr/>
        </p:nvCxnSpPr>
        <p:spPr>
          <a:xfrm>
            <a:off x="1768416" y="404813"/>
            <a:ext cx="97854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952503" y="2862543"/>
            <a:ext cx="10038660" cy="3622979"/>
            <a:chOff x="539552" y="2301761"/>
            <a:chExt cx="7483344" cy="3215006"/>
          </a:xfrm>
        </p:grpSpPr>
        <p:grpSp>
          <p:nvGrpSpPr>
            <p:cNvPr id="17" name="Group 18"/>
            <p:cNvGrpSpPr/>
            <p:nvPr/>
          </p:nvGrpSpPr>
          <p:grpSpPr>
            <a:xfrm>
              <a:off x="6426758" y="2380876"/>
              <a:ext cx="1420864" cy="1960916"/>
              <a:chOff x="9682212" y="2032000"/>
              <a:chExt cx="2336780" cy="3225800"/>
            </a:xfrm>
          </p:grpSpPr>
          <p:sp>
            <p:nvSpPr>
              <p:cNvPr id="44" name="Rectangle 9"/>
              <p:cNvSpPr/>
              <p:nvPr/>
            </p:nvSpPr>
            <p:spPr bwMode="auto">
              <a:xfrm>
                <a:off x="9764059" y="2032000"/>
                <a:ext cx="2254933" cy="3225800"/>
              </a:xfrm>
              <a:prstGeom prst="rect">
                <a:avLst/>
              </a:prstGeom>
              <a:solidFill>
                <a:srgbClr val="FF53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888" tIns="60944" rIns="60944" bIns="121888" numCol="1" spcCol="0" rtlCol="0" fromWordArt="0" anchor="b" anchorCtr="0" forceAA="0" compatLnSpc="1">
                <a:noAutofit/>
              </a:bodyPr>
              <a:lstStyle/>
              <a:p>
                <a:pPr algn="ctr" defTabSz="11715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b="1" spc="-64" dirty="0">
                    <a:solidFill>
                      <a:srgbClr val="FFFFFF"/>
                    </a:solidFill>
                    <a:latin typeface="思源宋体 CN" panose="02020400000000000000" charset="-122"/>
                    <a:ea typeface="思源宋体 CN" panose="02020400000000000000" charset="-122"/>
                    <a:cs typeface="Segoe UI" panose="020B0502040204020203" pitchFamily="34" charset="0"/>
                  </a:rPr>
                  <a:t>创业孵化</a:t>
                </a:r>
                <a:endParaRPr lang="en-US" altLang="zh-CN" sz="1400" b="1" spc="-64" dirty="0">
                  <a:solidFill>
                    <a:srgbClr val="FFFFFF"/>
                  </a:solidFill>
                  <a:latin typeface="思源宋体 CN" panose="02020400000000000000" charset="-122"/>
                  <a:ea typeface="思源宋体 CN" panose="02020400000000000000" charset="-122"/>
                  <a:cs typeface="Segoe UI" panose="020B0502040204020203" pitchFamily="34" charset="0"/>
                </a:endParaRPr>
              </a:p>
              <a:p>
                <a:pPr algn="ctr" defTabSz="11715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b="1" spc="-64" dirty="0">
                    <a:solidFill>
                      <a:srgbClr val="FFFFFF"/>
                    </a:solidFill>
                    <a:latin typeface="思源宋体 CN" panose="02020400000000000000" charset="-122"/>
                    <a:ea typeface="思源宋体 CN" panose="02020400000000000000" charset="-122"/>
                    <a:cs typeface="Segoe UI" panose="020B0502040204020203" pitchFamily="34" charset="0"/>
                  </a:rPr>
                  <a:t>服务中心</a:t>
                </a:r>
                <a:endParaRPr lang="en-US" sz="1400" b="1" spc="-64" dirty="0">
                  <a:solidFill>
                    <a:srgbClr val="FFFFFF"/>
                  </a:solidFill>
                  <a:latin typeface="思源宋体 CN" panose="02020400000000000000" charset="-122"/>
                  <a:ea typeface="思源宋体 CN" panose="02020400000000000000" charset="-122"/>
                  <a:cs typeface="Segoe UI" panose="020B0502040204020203" pitchFamily="34" charset="0"/>
                </a:endParaRPr>
              </a:p>
            </p:txBody>
          </p:sp>
          <p:pic>
            <p:nvPicPr>
              <p:cNvPr id="45" name="Picture 2" descr="C:\Users\chrisw\Desktop\Cloud Services 3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 bwMode="black">
              <a:xfrm>
                <a:off x="10665222" y="2556084"/>
                <a:ext cx="1118343" cy="7713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\\MAGNUM\Projects\Microsoft\Cloud Power FY12\Design\Icons\PNGs\Server_2.png"/>
              <p:cNvPicPr>
                <a:picLocks noChangeAspect="1" noChangeArrowheads="1"/>
              </p:cNvPicPr>
              <p:nvPr/>
            </p:nvPicPr>
            <p:blipFill>
              <a:blip r:embed="rId4" cstate="email">
                <a:lum bright="100000"/>
              </a:blip>
              <a:srcRect/>
              <a:stretch>
                <a:fillRect/>
              </a:stretch>
            </p:blipFill>
            <p:spPr bwMode="auto">
              <a:xfrm>
                <a:off x="9682212" y="2413004"/>
                <a:ext cx="1366547" cy="1099393"/>
              </a:xfrm>
              <a:prstGeom prst="rect">
                <a:avLst/>
              </a:prstGeom>
              <a:noFill/>
            </p:spPr>
          </p:pic>
        </p:grpSp>
        <p:grpSp>
          <p:nvGrpSpPr>
            <p:cNvPr id="18" name="Group 4"/>
            <p:cNvGrpSpPr/>
            <p:nvPr/>
          </p:nvGrpSpPr>
          <p:grpSpPr>
            <a:xfrm>
              <a:off x="5028485" y="2380876"/>
              <a:ext cx="1371097" cy="1960916"/>
              <a:chOff x="4983603" y="2032000"/>
              <a:chExt cx="2254933" cy="3225800"/>
            </a:xfrm>
          </p:grpSpPr>
          <p:sp>
            <p:nvSpPr>
              <p:cNvPr id="41" name="Rectangle 7"/>
              <p:cNvSpPr/>
              <p:nvPr/>
            </p:nvSpPr>
            <p:spPr bwMode="auto">
              <a:xfrm>
                <a:off x="4983603" y="2032000"/>
                <a:ext cx="2254933" cy="32258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888" tIns="60944" rIns="60944" bIns="121888" numCol="1" spcCol="0" rtlCol="0" fromWordArt="0" anchor="b" anchorCtr="0" forceAA="0" compatLnSpc="1">
                <a:noAutofit/>
              </a:bodyPr>
              <a:lstStyle/>
              <a:p>
                <a:pPr algn="ctr" defTabSz="11715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b="1" spc="-64" dirty="0">
                    <a:solidFill>
                      <a:srgbClr val="FFFFFF"/>
                    </a:solidFill>
                    <a:latin typeface="思源宋体 CN" panose="02020400000000000000" charset="-122"/>
                    <a:ea typeface="思源宋体 CN" panose="02020400000000000000" charset="-122"/>
                    <a:cs typeface="Segoe UI" panose="020B0502040204020203" pitchFamily="34" charset="0"/>
                  </a:rPr>
                  <a:t>创新创业综合实</a:t>
                </a:r>
                <a:endParaRPr lang="en-US" altLang="zh-CN" sz="1400" b="1" spc="-64" dirty="0">
                  <a:solidFill>
                    <a:srgbClr val="FFFFFF"/>
                  </a:solidFill>
                  <a:latin typeface="思源宋体 CN" panose="02020400000000000000" charset="-122"/>
                  <a:ea typeface="思源宋体 CN" panose="02020400000000000000" charset="-122"/>
                  <a:cs typeface="Segoe UI" panose="020B0502040204020203" pitchFamily="34" charset="0"/>
                </a:endParaRPr>
              </a:p>
              <a:p>
                <a:pPr algn="ctr" defTabSz="11715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b="1" spc="-64" dirty="0">
                    <a:solidFill>
                      <a:srgbClr val="FFFFFF"/>
                    </a:solidFill>
                    <a:latin typeface="思源宋体 CN" panose="02020400000000000000" charset="-122"/>
                    <a:ea typeface="思源宋体 CN" panose="02020400000000000000" charset="-122"/>
                    <a:cs typeface="Segoe UI" panose="020B0502040204020203" pitchFamily="34" charset="0"/>
                  </a:rPr>
                  <a:t>训中心</a:t>
                </a:r>
                <a:endParaRPr lang="en-US" sz="1400" b="1" spc="-64" dirty="0">
                  <a:solidFill>
                    <a:srgbClr val="FFFFFF"/>
                  </a:solidFill>
                  <a:latin typeface="思源宋体 CN" panose="02020400000000000000" charset="-122"/>
                  <a:ea typeface="思源宋体 CN" panose="02020400000000000000" charset="-122"/>
                  <a:cs typeface="Segoe UI" panose="020B0502040204020203" pitchFamily="34" charset="0"/>
                </a:endParaRPr>
              </a:p>
            </p:txBody>
          </p:sp>
          <p:pic>
            <p:nvPicPr>
              <p:cNvPr id="42" name="Picture 11" descr="\\MAGNUM\Projects\Microsoft\Cloud Power FY12\Design\ICONS_PNG\Application.png"/>
              <p:cNvPicPr>
                <a:picLocks noChangeAspect="1" noChangeArrowheads="1"/>
              </p:cNvPicPr>
              <p:nvPr/>
            </p:nvPicPr>
            <p:blipFill rotWithShape="1">
              <a:blip r:embed="rId5" cstate="email">
                <a:biLevel thresh="25000"/>
              </a:blip>
              <a:srcRect/>
              <a:stretch>
                <a:fillRect/>
              </a:stretch>
            </p:blipFill>
            <p:spPr bwMode="auto">
              <a:xfrm>
                <a:off x="5281826" y="2732985"/>
                <a:ext cx="1233608" cy="10067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Picture 6" descr="\\MAGNUM\Projects\Microsoft\Cloud Power FY12\Design\Icons\PNGs\Web Service.png"/>
              <p:cNvPicPr>
                <a:picLocks noChangeAspect="1" noChangeArrowheads="1"/>
              </p:cNvPicPr>
              <p:nvPr/>
            </p:nvPicPr>
            <p:blipFill>
              <a:blip r:embed="rId6" cstate="email">
                <a:lum bright="100000"/>
              </a:blip>
              <a:srcRect/>
              <a:stretch>
                <a:fillRect/>
              </a:stretch>
            </p:blipFill>
            <p:spPr bwMode="auto">
              <a:xfrm>
                <a:off x="5898628" y="2115567"/>
                <a:ext cx="1211520" cy="1211836"/>
              </a:xfrm>
              <a:prstGeom prst="rect">
                <a:avLst/>
              </a:prstGeom>
              <a:noFill/>
            </p:spPr>
          </p:pic>
        </p:grpSp>
        <p:grpSp>
          <p:nvGrpSpPr>
            <p:cNvPr id="19" name="Group 3"/>
            <p:cNvGrpSpPr/>
            <p:nvPr/>
          </p:nvGrpSpPr>
          <p:grpSpPr>
            <a:xfrm>
              <a:off x="2116437" y="2380876"/>
              <a:ext cx="1371097" cy="1960916"/>
              <a:chOff x="2593375" y="2032000"/>
              <a:chExt cx="2254933" cy="3225800"/>
            </a:xfrm>
          </p:grpSpPr>
          <p:sp>
            <p:nvSpPr>
              <p:cNvPr id="39" name="Rectangle 6"/>
              <p:cNvSpPr/>
              <p:nvPr/>
            </p:nvSpPr>
            <p:spPr bwMode="auto">
              <a:xfrm>
                <a:off x="2593375" y="2032000"/>
                <a:ext cx="2254933" cy="3225800"/>
              </a:xfrm>
              <a:prstGeom prst="rect">
                <a:avLst/>
              </a:prstGeom>
              <a:solidFill>
                <a:srgbClr val="FF53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888" tIns="60944" rIns="60944" bIns="121888" numCol="1" spcCol="0" rtlCol="0" fromWordArt="0" anchor="b" anchorCtr="0" forceAA="0" compatLnSpc="1">
                <a:noAutofit/>
              </a:bodyPr>
              <a:lstStyle/>
              <a:p>
                <a:pPr algn="ctr" defTabSz="11715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b="1" spc="-64" dirty="0">
                    <a:solidFill>
                      <a:srgbClr val="FFFFFF"/>
                    </a:solidFill>
                    <a:latin typeface="思源宋体 CN" panose="02020400000000000000" charset="-122"/>
                    <a:ea typeface="思源宋体 CN" panose="02020400000000000000" charset="-122"/>
                    <a:cs typeface="Segoe UI" panose="020B0502040204020203" pitchFamily="34" charset="0"/>
                  </a:rPr>
                  <a:t>创新思维</a:t>
                </a:r>
                <a:endParaRPr lang="en-US" altLang="zh-CN" sz="1400" b="1" spc="-64" dirty="0">
                  <a:solidFill>
                    <a:srgbClr val="FFFFFF"/>
                  </a:solidFill>
                  <a:latin typeface="思源宋体 CN" panose="02020400000000000000" charset="-122"/>
                  <a:ea typeface="思源宋体 CN" panose="02020400000000000000" charset="-122"/>
                  <a:cs typeface="Segoe UI" panose="020B0502040204020203" pitchFamily="34" charset="0"/>
                </a:endParaRPr>
              </a:p>
              <a:p>
                <a:pPr algn="ctr" defTabSz="11715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b="1" spc="-64" dirty="0">
                    <a:solidFill>
                      <a:srgbClr val="FFFFFF"/>
                    </a:solidFill>
                    <a:latin typeface="思源宋体 CN" panose="02020400000000000000" charset="-122"/>
                    <a:ea typeface="思源宋体 CN" panose="02020400000000000000" charset="-122"/>
                    <a:cs typeface="Segoe UI" panose="020B0502040204020203" pitchFamily="34" charset="0"/>
                  </a:rPr>
                  <a:t>训练室</a:t>
                </a:r>
                <a:endParaRPr lang="en-US" sz="1400" b="1" spc="-64" dirty="0">
                  <a:solidFill>
                    <a:srgbClr val="FFFFFF"/>
                  </a:solidFill>
                  <a:latin typeface="思源宋体 CN" panose="02020400000000000000" charset="-122"/>
                  <a:ea typeface="思源宋体 CN" panose="02020400000000000000" charset="-122"/>
                  <a:cs typeface="Segoe UI" panose="020B0502040204020203" pitchFamily="34" charset="0"/>
                </a:endParaRPr>
              </a:p>
            </p:txBody>
          </p:sp>
          <p:pic>
            <p:nvPicPr>
              <p:cNvPr id="40" name="Picture 9" descr="\\MAGNUM\Projects\Microsoft\Cloud Power FY12\Design\Icons\PNGs\Optimized.png"/>
              <p:cNvPicPr>
                <a:picLocks noChangeAspect="1" noChangeArrowheads="1"/>
              </p:cNvPicPr>
              <p:nvPr/>
            </p:nvPicPr>
            <p:blipFill>
              <a:blip r:embed="rId7" cstate="email">
                <a:lum bright="100000"/>
              </a:blip>
              <a:stretch>
                <a:fillRect/>
              </a:stretch>
            </p:blipFill>
            <p:spPr bwMode="auto">
              <a:xfrm>
                <a:off x="2806596" y="2375527"/>
                <a:ext cx="1662643" cy="1663076"/>
              </a:xfrm>
              <a:prstGeom prst="rect">
                <a:avLst/>
              </a:prstGeom>
              <a:noFill/>
            </p:spPr>
          </p:pic>
        </p:grpSp>
        <p:grpSp>
          <p:nvGrpSpPr>
            <p:cNvPr id="20" name="Group 12"/>
            <p:cNvGrpSpPr/>
            <p:nvPr/>
          </p:nvGrpSpPr>
          <p:grpSpPr>
            <a:xfrm>
              <a:off x="3569799" y="2373769"/>
              <a:ext cx="1371097" cy="1960916"/>
              <a:chOff x="7373830" y="2032000"/>
              <a:chExt cx="2254933" cy="3225800"/>
            </a:xfrm>
          </p:grpSpPr>
          <p:sp>
            <p:nvSpPr>
              <p:cNvPr id="37" name="Rectangle 8"/>
              <p:cNvSpPr/>
              <p:nvPr/>
            </p:nvSpPr>
            <p:spPr bwMode="auto">
              <a:xfrm>
                <a:off x="7373830" y="2032000"/>
                <a:ext cx="2254933" cy="32258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888" tIns="60944" rIns="60944" bIns="121888" numCol="1" spcCol="0" rtlCol="0" fromWordArt="0" anchor="b" anchorCtr="0" forceAA="0" compatLnSpc="1">
                <a:noAutofit/>
              </a:bodyPr>
              <a:lstStyle/>
              <a:p>
                <a:pPr algn="ctr" defTabSz="1171575" fontAlgn="base">
                  <a:lnSpc>
                    <a:spcPct val="2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b="1" spc="-64" dirty="0">
                    <a:solidFill>
                      <a:srgbClr val="FFFFFF"/>
                    </a:solidFill>
                    <a:latin typeface="思源宋体 CN" panose="02020400000000000000" charset="-122"/>
                    <a:ea typeface="思源宋体 CN" panose="02020400000000000000" charset="-122"/>
                    <a:cs typeface="Segoe UI" panose="020B0502040204020203" pitchFamily="34" charset="0"/>
                  </a:rPr>
                  <a:t>创客中心</a:t>
                </a:r>
              </a:p>
            </p:txBody>
          </p:sp>
          <p:pic>
            <p:nvPicPr>
              <p:cNvPr id="38" name="Picture 30" descr="service-based.png"/>
              <p:cNvPicPr>
                <a:picLocks noChangeAspect="1"/>
              </p:cNvPicPr>
              <p:nvPr/>
            </p:nvPicPr>
            <p:blipFill>
              <a:blip r:embed="rId8" cstate="email"/>
              <a:srcRect/>
              <a:stretch>
                <a:fillRect/>
              </a:stretch>
            </p:blipFill>
            <p:spPr bwMode="auto">
              <a:xfrm>
                <a:off x="7837833" y="2412999"/>
                <a:ext cx="1405359" cy="14572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roup 2"/>
            <p:cNvGrpSpPr/>
            <p:nvPr/>
          </p:nvGrpSpPr>
          <p:grpSpPr>
            <a:xfrm>
              <a:off x="663074" y="2380876"/>
              <a:ext cx="1371097" cy="1960916"/>
              <a:chOff x="203147" y="2032000"/>
              <a:chExt cx="2254933" cy="3225800"/>
            </a:xfrm>
          </p:grpSpPr>
          <p:sp>
            <p:nvSpPr>
              <p:cNvPr id="34" name="Rectangle 5"/>
              <p:cNvSpPr/>
              <p:nvPr/>
            </p:nvSpPr>
            <p:spPr bwMode="auto">
              <a:xfrm>
                <a:off x="203147" y="2032000"/>
                <a:ext cx="2254933" cy="3225800"/>
              </a:xfrm>
              <a:prstGeom prst="rect">
                <a:avLst/>
              </a:prstGeom>
              <a:solidFill>
                <a:srgbClr val="8CC6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888" tIns="60944" rIns="60944" bIns="121888" numCol="1" spcCol="0" rtlCol="0" fromWordArt="0" anchor="b" anchorCtr="0" forceAA="0" compatLnSpc="1">
                <a:noAutofit/>
              </a:bodyPr>
              <a:lstStyle/>
              <a:p>
                <a:pPr algn="ctr" defTabSz="11715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b="1" spc="-64" dirty="0">
                    <a:solidFill>
                      <a:srgbClr val="FFFFFF"/>
                    </a:solidFill>
                    <a:latin typeface="思源宋体 CN" panose="02020400000000000000" charset="-122"/>
                    <a:ea typeface="思源宋体 CN" panose="02020400000000000000" charset="-122"/>
                    <a:cs typeface="Segoe UI" panose="020B0502040204020203" pitchFamily="34" charset="0"/>
                  </a:rPr>
                  <a:t>多功能创新</a:t>
                </a:r>
                <a:endParaRPr lang="en-US" altLang="zh-CN" sz="1400" b="1" spc="-64" dirty="0">
                  <a:solidFill>
                    <a:srgbClr val="FFFFFF"/>
                  </a:solidFill>
                  <a:latin typeface="思源宋体 CN" panose="02020400000000000000" charset="-122"/>
                  <a:ea typeface="思源宋体 CN" panose="02020400000000000000" charset="-122"/>
                  <a:cs typeface="Segoe UI" panose="020B0502040204020203" pitchFamily="34" charset="0"/>
                </a:endParaRPr>
              </a:p>
              <a:p>
                <a:pPr algn="ctr" defTabSz="11715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b="1" spc="-64" dirty="0">
                    <a:solidFill>
                      <a:srgbClr val="FFFFFF"/>
                    </a:solidFill>
                    <a:latin typeface="思源宋体 CN" panose="02020400000000000000" charset="-122"/>
                    <a:ea typeface="思源宋体 CN" panose="02020400000000000000" charset="-122"/>
                    <a:cs typeface="Segoe UI" panose="020B0502040204020203" pitchFamily="34" charset="0"/>
                  </a:rPr>
                  <a:t>体验中心</a:t>
                </a:r>
                <a:endParaRPr lang="en-US" sz="1400" b="1" spc="-64" dirty="0">
                  <a:solidFill>
                    <a:srgbClr val="FFFFFF"/>
                  </a:solidFill>
                  <a:latin typeface="思源宋体 CN" panose="02020400000000000000" charset="-122"/>
                  <a:ea typeface="思源宋体 CN" panose="02020400000000000000" charset="-122"/>
                  <a:cs typeface="Segoe UI" panose="020B0502040204020203" pitchFamily="34" charset="0"/>
                </a:endParaRPr>
              </a:p>
            </p:txBody>
          </p:sp>
          <p:pic>
            <p:nvPicPr>
              <p:cNvPr id="35" name="Picture 3" descr="C:\Users\mitchellg\Desktop\Simple_Licensing.png"/>
              <p:cNvPicPr>
                <a:picLocks noChangeAspect="1" noChangeArrowheads="1"/>
              </p:cNvPicPr>
              <p:nvPr/>
            </p:nvPicPr>
            <p:blipFill>
              <a:blip r:embed="rId9" cstate="email">
                <a:lum bright="100000"/>
              </a:blip>
              <a:srcRect/>
              <a:stretch>
                <a:fillRect/>
              </a:stretch>
            </p:blipFill>
            <p:spPr bwMode="auto">
              <a:xfrm>
                <a:off x="1181418" y="2921003"/>
                <a:ext cx="1053202" cy="1053476"/>
              </a:xfrm>
              <a:prstGeom prst="rect">
                <a:avLst/>
              </a:prstGeom>
              <a:noFill/>
            </p:spPr>
          </p:pic>
          <p:pic>
            <p:nvPicPr>
              <p:cNvPr id="36" name="Picture 2" descr="\\MAGNUM\Projects\Microsoft\Cloud Power FY12\Design\Icons\PNGs\Server_2.png"/>
              <p:cNvPicPr>
                <a:picLocks noChangeAspect="1" noChangeArrowheads="1"/>
              </p:cNvPicPr>
              <p:nvPr/>
            </p:nvPicPr>
            <p:blipFill>
              <a:blip r:embed="rId4" cstate="email">
                <a:lum bright="100000"/>
              </a:blip>
              <a:srcRect/>
              <a:stretch>
                <a:fillRect/>
              </a:stretch>
            </p:blipFill>
            <p:spPr bwMode="auto">
              <a:xfrm>
                <a:off x="304724" y="2413004"/>
                <a:ext cx="1366547" cy="1099393"/>
              </a:xfrm>
              <a:prstGeom prst="rect">
                <a:avLst/>
              </a:prstGeom>
              <a:noFill/>
            </p:spPr>
          </p:pic>
        </p:grpSp>
        <p:sp>
          <p:nvSpPr>
            <p:cNvPr id="22" name="Right Arrow 22"/>
            <p:cNvSpPr/>
            <p:nvPr/>
          </p:nvSpPr>
          <p:spPr bwMode="auto">
            <a:xfrm>
              <a:off x="539552" y="2301761"/>
              <a:ext cx="7308070" cy="1784313"/>
            </a:xfrm>
            <a:prstGeom prst="rightArrow">
              <a:avLst>
                <a:gd name="adj1" fmla="val 50000"/>
                <a:gd name="adj2" fmla="val 63755"/>
              </a:avLst>
            </a:prstGeom>
            <a:solidFill>
              <a:schemeClr val="accent1">
                <a:lumMod val="20000"/>
                <a:lumOff val="80000"/>
                <a:alpha val="26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45702" bIns="91404" numCol="1" spcCol="0" rtlCol="0" fromWordArt="0" anchor="b" anchorCtr="0" forceAA="0" compatLnSpc="1">
              <a:noAutofit/>
            </a:bodyPr>
            <a:lstStyle/>
            <a:p>
              <a:pPr algn="ctr" defTabSz="1171575" fontAlgn="base">
                <a:spcBef>
                  <a:spcPct val="0"/>
                </a:spcBef>
                <a:spcAft>
                  <a:spcPct val="0"/>
                </a:spcAft>
              </a:pPr>
              <a:endParaRPr lang="en-US" sz="2100" b="1" spc="-64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思源宋体 CN" panose="02020400000000000000" charset="-122"/>
                <a:ea typeface="思源宋体 CN" panose="02020400000000000000" charset="-122"/>
                <a:cs typeface="Segoe UI" panose="020B0502040204020203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06073" y="4369668"/>
              <a:ext cx="1362111" cy="9340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8125" indent="-238125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300" kern="0" dirty="0">
                  <a:solidFill>
                    <a:srgbClr val="D8D8D8">
                      <a:lumMod val="25000"/>
                    </a:srgb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公共服务</a:t>
              </a:r>
              <a:endParaRPr lang="en-US" altLang="zh-CN" sz="1300" kern="0" dirty="0">
                <a:solidFill>
                  <a:srgbClr val="D8D8D8">
                    <a:lumMod val="2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marL="238125" indent="-238125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300" kern="0" dirty="0">
                  <a:solidFill>
                    <a:srgbClr val="D8D8D8">
                      <a:lumMod val="25000"/>
                    </a:srgb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综合体验</a:t>
              </a:r>
              <a:endParaRPr lang="en-US" altLang="zh-CN" sz="1300" kern="0" dirty="0">
                <a:solidFill>
                  <a:srgbClr val="D8D8D8">
                    <a:lumMod val="2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marL="238125" indent="-238125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300" kern="0" dirty="0">
                  <a:solidFill>
                    <a:srgbClr val="D8D8D8">
                      <a:lumMod val="25000"/>
                    </a:srgb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创意作品展示</a:t>
              </a:r>
              <a:endParaRPr lang="en-US" altLang="zh-CN" sz="1300" kern="0" dirty="0">
                <a:solidFill>
                  <a:srgbClr val="D8D8D8">
                    <a:lumMod val="2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marL="238125" indent="-238125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300" kern="0" dirty="0">
                  <a:solidFill>
                    <a:srgbClr val="D8D8D8">
                      <a:lumMod val="25000"/>
                    </a:srgb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创业素质测评</a:t>
              </a:r>
              <a:endParaRPr lang="en-US" altLang="zh-CN" sz="1300" kern="0" dirty="0">
                <a:solidFill>
                  <a:srgbClr val="D8D8D8">
                    <a:lumMod val="2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034171" y="4369668"/>
              <a:ext cx="1716961" cy="9340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8125" indent="-238125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300" kern="0" dirty="0">
                  <a:solidFill>
                    <a:srgbClr val="D8D8D8">
                      <a:lumMod val="25000"/>
                    </a:srgb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创新启蒙</a:t>
              </a:r>
              <a:endParaRPr lang="en-US" altLang="zh-CN" sz="1300" kern="0" dirty="0">
                <a:solidFill>
                  <a:srgbClr val="D8D8D8">
                    <a:lumMod val="2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marL="238125" indent="-238125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300" kern="0" dirty="0">
                  <a:solidFill>
                    <a:srgbClr val="D8D8D8">
                      <a:lumMod val="25000"/>
                    </a:srgb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创新认知与评估</a:t>
              </a:r>
              <a:endParaRPr lang="en-US" altLang="zh-CN" sz="1300" kern="0" dirty="0">
                <a:solidFill>
                  <a:srgbClr val="D8D8D8">
                    <a:lumMod val="2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marL="238125" indent="-238125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300" kern="0" dirty="0">
                  <a:solidFill>
                    <a:srgbClr val="D8D8D8">
                      <a:lumMod val="25000"/>
                    </a:srgb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创新技法训练</a:t>
              </a:r>
              <a:endParaRPr lang="en-US" altLang="zh-CN" sz="1300" kern="0" dirty="0">
                <a:solidFill>
                  <a:srgbClr val="D8D8D8">
                    <a:lumMod val="2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marL="238125" indent="-238125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300" kern="0" dirty="0">
                  <a:solidFill>
                    <a:srgbClr val="D8D8D8">
                      <a:lumMod val="25000"/>
                    </a:srgb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创意录播厅</a:t>
              </a:r>
              <a:endParaRPr lang="en-US" altLang="zh-CN" sz="1300" kern="0" dirty="0">
                <a:solidFill>
                  <a:srgbClr val="D8D8D8">
                    <a:lumMod val="2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414384" y="4369668"/>
              <a:ext cx="1656184" cy="9340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8125" indent="-238125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300" kern="0" dirty="0">
                  <a:solidFill>
                    <a:srgbClr val="D8D8D8">
                      <a:lumMod val="25000"/>
                    </a:srgb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创客交流分享区</a:t>
              </a:r>
              <a:endParaRPr lang="en-US" altLang="zh-CN" sz="1300" kern="0" dirty="0">
                <a:solidFill>
                  <a:srgbClr val="D8D8D8">
                    <a:lumMod val="2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marL="238125" indent="-238125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300" kern="0" dirty="0">
                  <a:solidFill>
                    <a:srgbClr val="D8D8D8">
                      <a:lumMod val="25000"/>
                    </a:srgb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产品创新设计区</a:t>
              </a:r>
              <a:endParaRPr lang="en-US" altLang="zh-CN" sz="1300" kern="0" dirty="0">
                <a:solidFill>
                  <a:srgbClr val="D8D8D8">
                    <a:lumMod val="2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marL="238125" indent="-238125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300" kern="0" dirty="0">
                  <a:solidFill>
                    <a:srgbClr val="D8D8D8">
                      <a:lumMod val="25000"/>
                    </a:srgb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商业模式验证实验室</a:t>
              </a:r>
              <a:endParaRPr lang="en-US" altLang="zh-CN" sz="1300" kern="0" dirty="0">
                <a:solidFill>
                  <a:srgbClr val="D8D8D8">
                    <a:lumMod val="2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marL="238125" indent="-238125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300" kern="0" dirty="0">
                  <a:solidFill>
                    <a:srgbClr val="D8D8D8">
                      <a:lumMod val="25000"/>
                    </a:srgb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梦工厂社区线上平台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980600" y="4369668"/>
              <a:ext cx="1506005" cy="721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8125" indent="-238125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300" kern="0" dirty="0">
                  <a:solidFill>
                    <a:srgbClr val="D8D8D8">
                      <a:lumMod val="25000"/>
                    </a:srgb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创业全流程实训</a:t>
              </a:r>
              <a:endParaRPr lang="en-US" altLang="zh-CN" sz="1300" kern="0" dirty="0">
                <a:solidFill>
                  <a:srgbClr val="D8D8D8">
                    <a:lumMod val="2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marL="238125" indent="-238125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300" kern="0" dirty="0">
                  <a:solidFill>
                    <a:srgbClr val="D8D8D8">
                      <a:lumMod val="25000"/>
                    </a:srgb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外围机构柜台</a:t>
              </a:r>
              <a:endParaRPr lang="en-US" altLang="zh-CN" sz="1300" kern="0" dirty="0">
                <a:solidFill>
                  <a:srgbClr val="D8D8D8">
                    <a:lumMod val="2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marL="238125" indent="-238125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300" kern="0" dirty="0">
                  <a:solidFill>
                    <a:srgbClr val="D8D8D8">
                      <a:lumMod val="25000"/>
                    </a:srgb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创业实战模拟对抗</a:t>
              </a:r>
              <a:endParaRPr lang="en-US" altLang="zh-CN" sz="1300" kern="0" dirty="0">
                <a:solidFill>
                  <a:srgbClr val="D8D8D8">
                    <a:lumMod val="2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486606" y="4369668"/>
              <a:ext cx="1536290" cy="1147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8125" indent="-238125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300" kern="0" dirty="0">
                  <a:solidFill>
                    <a:srgbClr val="D8D8D8">
                      <a:lumMod val="25000"/>
                    </a:srgb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创业导师指导室</a:t>
              </a:r>
              <a:endParaRPr lang="en-US" altLang="zh-CN" sz="1300" kern="0" dirty="0">
                <a:solidFill>
                  <a:srgbClr val="D8D8D8">
                    <a:lumMod val="2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marL="238125" indent="-238125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300" kern="0" dirty="0">
                  <a:solidFill>
                    <a:srgbClr val="D8D8D8">
                      <a:lumMod val="25000"/>
                    </a:srgb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孵化办公区</a:t>
              </a:r>
              <a:endParaRPr lang="en-US" altLang="zh-CN" sz="1300" kern="0" dirty="0">
                <a:solidFill>
                  <a:srgbClr val="D8D8D8">
                    <a:lumMod val="2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marL="238125" indent="-238125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300" kern="0" dirty="0">
                  <a:solidFill>
                    <a:srgbClr val="D8D8D8">
                      <a:lumMod val="25000"/>
                    </a:srgb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项目路演区</a:t>
              </a:r>
              <a:endParaRPr lang="en-US" altLang="zh-CN" sz="1300" kern="0" dirty="0">
                <a:solidFill>
                  <a:srgbClr val="D8D8D8">
                    <a:lumMod val="2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marL="238125" indent="-238125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300" kern="0" dirty="0">
                  <a:solidFill>
                    <a:srgbClr val="D8D8D8">
                      <a:lumMod val="25000"/>
                    </a:srgb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投融资洽谈区</a:t>
              </a:r>
              <a:endParaRPr lang="en-US" altLang="zh-CN" sz="1300" kern="0" dirty="0">
                <a:solidFill>
                  <a:srgbClr val="D8D8D8">
                    <a:lumMod val="25000"/>
                  </a:srgbClr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  <a:p>
              <a:pPr marL="238125" indent="-238125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300" kern="0" dirty="0">
                  <a:solidFill>
                    <a:srgbClr val="D8D8D8">
                      <a:lumMod val="25000"/>
                    </a:srgb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行政办公区</a:t>
              </a:r>
            </a:p>
          </p:txBody>
        </p:sp>
      </p:grp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968" y="644086"/>
            <a:ext cx="5389033" cy="2158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" name="图示 15"/>
          <p:cNvGraphicFramePr/>
          <p:nvPr>
            <p:extLst>
              <p:ext uri="{D42A27DB-BD31-4B8C-83A1-F6EECF244321}">
                <p14:modId xmlns:p14="http://schemas.microsoft.com/office/powerpoint/2010/main" val="4006421629"/>
              </p:ext>
            </p:extLst>
          </p:nvPr>
        </p:nvGraphicFramePr>
        <p:xfrm>
          <a:off x="2" y="1501852"/>
          <a:ext cx="6817170" cy="1295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50" name="矩形 49"/>
          <p:cNvSpPr/>
          <p:nvPr/>
        </p:nvSpPr>
        <p:spPr>
          <a:xfrm>
            <a:off x="651957" y="794686"/>
            <a:ext cx="39459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2. 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通过创业活动提升就业能力</a:t>
            </a:r>
            <a:endParaRPr lang="zh-CN" altLang="en-US" sz="2000" b="1" dirty="0">
              <a:solidFill>
                <a:srgbClr val="C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连接符 31"/>
          <p:cNvCxnSpPr/>
          <p:nvPr/>
        </p:nvCxnSpPr>
        <p:spPr>
          <a:xfrm>
            <a:off x="1768416" y="404813"/>
            <a:ext cx="97903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8015286" y="1385114"/>
            <a:ext cx="3172666" cy="124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b="1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    </a:t>
            </a:r>
            <a:r>
              <a:rPr lang="zh-CN" altLang="zh-CN" sz="1000" b="1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国</a:t>
            </a:r>
            <a:r>
              <a:rPr lang="zh-CN" altLang="zh-CN" sz="10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泰安公司利用自身的全国教育界及业界的专家资源，以丰富强大的渠道、资源和技术服务等为基础，借助自身的汽车专家储备和实训设施，为职业院校提供汽车教育行业、企业专家，对学校的日常教学进行支援，共同培育学生。</a:t>
            </a:r>
            <a:endParaRPr lang="zh-CN" altLang="en-US" sz="1000" b="1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pic>
        <p:nvPicPr>
          <p:cNvPr id="43" name="图片 42"/>
          <p:cNvPicPr/>
          <p:nvPr/>
        </p:nvPicPr>
        <p:blipFill>
          <a:blip r:embed="rId20" cstate="email"/>
          <a:stretch>
            <a:fillRect/>
          </a:stretch>
        </p:blipFill>
        <p:spPr>
          <a:xfrm>
            <a:off x="8532109" y="2606796"/>
            <a:ext cx="2206805" cy="10902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4" name="MH_Other_1"/>
          <p:cNvSpPr/>
          <p:nvPr>
            <p:custDataLst>
              <p:tags r:id="rId1"/>
            </p:custDataLst>
          </p:nvPr>
        </p:nvSpPr>
        <p:spPr bwMode="auto">
          <a:xfrm>
            <a:off x="7715235" y="4507739"/>
            <a:ext cx="209550" cy="177271"/>
          </a:xfrm>
          <a:custGeom>
            <a:avLst/>
            <a:gdLst>
              <a:gd name="T0" fmla="*/ 63 w 63"/>
              <a:gd name="T1" fmla="*/ 32 h 64"/>
              <a:gd name="T2" fmla="*/ 0 w 63"/>
              <a:gd name="T3" fmla="*/ 64 h 64"/>
              <a:gd name="T4" fmla="*/ 0 w 63"/>
              <a:gd name="T5" fmla="*/ 0 h 64"/>
              <a:gd name="T6" fmla="*/ 63 w 63"/>
              <a:gd name="T7" fmla="*/ 3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" h="64">
                <a:moveTo>
                  <a:pt x="63" y="32"/>
                </a:moveTo>
                <a:cubicBezTo>
                  <a:pt x="63" y="50"/>
                  <a:pt x="35" y="64"/>
                  <a:pt x="0" y="64"/>
                </a:cubicBezTo>
                <a:cubicBezTo>
                  <a:pt x="0" y="0"/>
                  <a:pt x="0" y="0"/>
                  <a:pt x="0" y="0"/>
                </a:cubicBezTo>
                <a:cubicBezTo>
                  <a:pt x="35" y="0"/>
                  <a:pt x="63" y="15"/>
                  <a:pt x="63" y="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46" name="MH_Other_2"/>
          <p:cNvSpPr/>
          <p:nvPr>
            <p:custDataLst>
              <p:tags r:id="rId2"/>
            </p:custDataLst>
          </p:nvPr>
        </p:nvSpPr>
        <p:spPr bwMode="auto">
          <a:xfrm>
            <a:off x="7715235" y="2913624"/>
            <a:ext cx="209550" cy="178594"/>
          </a:xfrm>
          <a:custGeom>
            <a:avLst/>
            <a:gdLst>
              <a:gd name="T0" fmla="*/ 63 w 63"/>
              <a:gd name="T1" fmla="*/ 32 h 64"/>
              <a:gd name="T2" fmla="*/ 0 w 63"/>
              <a:gd name="T3" fmla="*/ 64 h 64"/>
              <a:gd name="T4" fmla="*/ 0 w 63"/>
              <a:gd name="T5" fmla="*/ 0 h 64"/>
              <a:gd name="T6" fmla="*/ 63 w 63"/>
              <a:gd name="T7" fmla="*/ 3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" h="64">
                <a:moveTo>
                  <a:pt x="63" y="32"/>
                </a:moveTo>
                <a:cubicBezTo>
                  <a:pt x="63" y="50"/>
                  <a:pt x="35" y="64"/>
                  <a:pt x="0" y="64"/>
                </a:cubicBezTo>
                <a:cubicBezTo>
                  <a:pt x="0" y="0"/>
                  <a:pt x="0" y="0"/>
                  <a:pt x="0" y="0"/>
                </a:cubicBezTo>
                <a:cubicBezTo>
                  <a:pt x="35" y="0"/>
                  <a:pt x="63" y="15"/>
                  <a:pt x="63" y="3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47" name="MH_Other_3"/>
          <p:cNvSpPr/>
          <p:nvPr>
            <p:custDataLst>
              <p:tags r:id="rId3"/>
            </p:custDataLst>
          </p:nvPr>
        </p:nvSpPr>
        <p:spPr bwMode="auto">
          <a:xfrm flipH="1">
            <a:off x="4032235" y="5374249"/>
            <a:ext cx="209550" cy="177271"/>
          </a:xfrm>
          <a:custGeom>
            <a:avLst/>
            <a:gdLst>
              <a:gd name="T0" fmla="*/ 63 w 63"/>
              <a:gd name="T1" fmla="*/ 32 h 64"/>
              <a:gd name="T2" fmla="*/ 0 w 63"/>
              <a:gd name="T3" fmla="*/ 64 h 64"/>
              <a:gd name="T4" fmla="*/ 0 w 63"/>
              <a:gd name="T5" fmla="*/ 0 h 64"/>
              <a:gd name="T6" fmla="*/ 63 w 63"/>
              <a:gd name="T7" fmla="*/ 3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" h="64">
                <a:moveTo>
                  <a:pt x="63" y="32"/>
                </a:moveTo>
                <a:cubicBezTo>
                  <a:pt x="63" y="50"/>
                  <a:pt x="35" y="64"/>
                  <a:pt x="0" y="64"/>
                </a:cubicBezTo>
                <a:cubicBezTo>
                  <a:pt x="0" y="0"/>
                  <a:pt x="0" y="0"/>
                  <a:pt x="0" y="0"/>
                </a:cubicBezTo>
                <a:cubicBezTo>
                  <a:pt x="35" y="0"/>
                  <a:pt x="63" y="15"/>
                  <a:pt x="63" y="3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48" name="MH_Other_4"/>
          <p:cNvSpPr/>
          <p:nvPr>
            <p:custDataLst>
              <p:tags r:id="rId4"/>
            </p:custDataLst>
          </p:nvPr>
        </p:nvSpPr>
        <p:spPr bwMode="auto">
          <a:xfrm flipH="1">
            <a:off x="4032235" y="3741770"/>
            <a:ext cx="209550" cy="177271"/>
          </a:xfrm>
          <a:custGeom>
            <a:avLst/>
            <a:gdLst>
              <a:gd name="T0" fmla="*/ 63 w 63"/>
              <a:gd name="T1" fmla="*/ 32 h 64"/>
              <a:gd name="T2" fmla="*/ 0 w 63"/>
              <a:gd name="T3" fmla="*/ 64 h 64"/>
              <a:gd name="T4" fmla="*/ 0 w 63"/>
              <a:gd name="T5" fmla="*/ 0 h 64"/>
              <a:gd name="T6" fmla="*/ 63 w 63"/>
              <a:gd name="T7" fmla="*/ 3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" h="64">
                <a:moveTo>
                  <a:pt x="63" y="32"/>
                </a:moveTo>
                <a:cubicBezTo>
                  <a:pt x="63" y="50"/>
                  <a:pt x="35" y="64"/>
                  <a:pt x="0" y="64"/>
                </a:cubicBezTo>
                <a:cubicBezTo>
                  <a:pt x="0" y="0"/>
                  <a:pt x="0" y="0"/>
                  <a:pt x="0" y="0"/>
                </a:cubicBezTo>
                <a:cubicBezTo>
                  <a:pt x="35" y="0"/>
                  <a:pt x="63" y="15"/>
                  <a:pt x="63" y="32"/>
                </a:cubicBezTo>
                <a:close/>
              </a:path>
            </a:pathLst>
          </a:custGeom>
          <a:solidFill>
            <a:srgbClr val="FB9E00">
              <a:lumMod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pic>
        <p:nvPicPr>
          <p:cNvPr id="49" name="MH_Other_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email"/>
          <a:srcRect/>
          <a:stretch>
            <a:fillRect/>
          </a:stretch>
        </p:blipFill>
        <p:spPr bwMode="auto">
          <a:xfrm>
            <a:off x="7502511" y="2159561"/>
            <a:ext cx="684213" cy="369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MH_Other_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email"/>
          <a:srcRect/>
          <a:stretch>
            <a:fillRect/>
          </a:stretch>
        </p:blipFill>
        <p:spPr bwMode="auto">
          <a:xfrm>
            <a:off x="3784586" y="2089447"/>
            <a:ext cx="684213" cy="376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MH_Other_7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5144166" y="2207226"/>
            <a:ext cx="2779906" cy="861726"/>
          </a:xfrm>
          <a:custGeom>
            <a:avLst/>
            <a:gdLst>
              <a:gd name="T0" fmla="*/ 810 w 873"/>
              <a:gd name="T1" fmla="*/ 61 h 323"/>
              <a:gd name="T2" fmla="*/ 288 w 873"/>
              <a:gd name="T3" fmla="*/ 61 h 323"/>
              <a:gd name="T4" fmla="*/ 161 w 873"/>
              <a:gd name="T5" fmla="*/ 0 h 323"/>
              <a:gd name="T6" fmla="*/ 0 w 873"/>
              <a:gd name="T7" fmla="*/ 161 h 323"/>
              <a:gd name="T8" fmla="*/ 161 w 873"/>
              <a:gd name="T9" fmla="*/ 323 h 323"/>
              <a:gd name="T10" fmla="*/ 288 w 873"/>
              <a:gd name="T11" fmla="*/ 262 h 323"/>
              <a:gd name="T12" fmla="*/ 810 w 873"/>
              <a:gd name="T13" fmla="*/ 262 h 323"/>
              <a:gd name="T14" fmla="*/ 873 w 873"/>
              <a:gd name="T15" fmla="*/ 294 h 323"/>
              <a:gd name="T16" fmla="*/ 873 w 873"/>
              <a:gd name="T17" fmla="*/ 93 h 323"/>
              <a:gd name="T18" fmla="*/ 810 w 873"/>
              <a:gd name="T19" fmla="*/ 61 h 323"/>
              <a:gd name="T20" fmla="*/ 156 w 873"/>
              <a:gd name="T21" fmla="*/ 276 h 323"/>
              <a:gd name="T22" fmla="*/ 39 w 873"/>
              <a:gd name="T23" fmla="*/ 159 h 323"/>
              <a:gd name="T24" fmla="*/ 156 w 873"/>
              <a:gd name="T25" fmla="*/ 42 h 323"/>
              <a:gd name="T26" fmla="*/ 273 w 873"/>
              <a:gd name="T27" fmla="*/ 159 h 323"/>
              <a:gd name="T28" fmla="*/ 156 w 873"/>
              <a:gd name="T29" fmla="*/ 276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73" h="323">
                <a:moveTo>
                  <a:pt x="810" y="61"/>
                </a:moveTo>
                <a:cubicBezTo>
                  <a:pt x="288" y="61"/>
                  <a:pt x="288" y="61"/>
                  <a:pt x="288" y="61"/>
                </a:cubicBezTo>
                <a:cubicBezTo>
                  <a:pt x="258" y="24"/>
                  <a:pt x="213" y="0"/>
                  <a:pt x="161" y="0"/>
                </a:cubicBezTo>
                <a:cubicBezTo>
                  <a:pt x="72" y="0"/>
                  <a:pt x="0" y="72"/>
                  <a:pt x="0" y="161"/>
                </a:cubicBezTo>
                <a:cubicBezTo>
                  <a:pt x="0" y="251"/>
                  <a:pt x="72" y="323"/>
                  <a:pt x="161" y="323"/>
                </a:cubicBezTo>
                <a:cubicBezTo>
                  <a:pt x="213" y="323"/>
                  <a:pt x="258" y="299"/>
                  <a:pt x="288" y="262"/>
                </a:cubicBezTo>
                <a:cubicBezTo>
                  <a:pt x="810" y="262"/>
                  <a:pt x="810" y="262"/>
                  <a:pt x="810" y="262"/>
                </a:cubicBezTo>
                <a:cubicBezTo>
                  <a:pt x="842" y="262"/>
                  <a:pt x="871" y="276"/>
                  <a:pt x="873" y="294"/>
                </a:cubicBezTo>
                <a:cubicBezTo>
                  <a:pt x="873" y="93"/>
                  <a:pt x="873" y="93"/>
                  <a:pt x="873" y="93"/>
                </a:cubicBezTo>
                <a:cubicBezTo>
                  <a:pt x="873" y="75"/>
                  <a:pt x="844" y="61"/>
                  <a:pt x="810" y="61"/>
                </a:cubicBezTo>
                <a:close/>
                <a:moveTo>
                  <a:pt x="156" y="276"/>
                </a:moveTo>
                <a:cubicBezTo>
                  <a:pt x="91" y="276"/>
                  <a:pt x="39" y="224"/>
                  <a:pt x="39" y="159"/>
                </a:cubicBezTo>
                <a:cubicBezTo>
                  <a:pt x="39" y="94"/>
                  <a:pt x="91" y="42"/>
                  <a:pt x="156" y="42"/>
                </a:cubicBezTo>
                <a:cubicBezTo>
                  <a:pt x="220" y="42"/>
                  <a:pt x="273" y="94"/>
                  <a:pt x="273" y="159"/>
                </a:cubicBezTo>
                <a:cubicBezTo>
                  <a:pt x="273" y="224"/>
                  <a:pt x="220" y="276"/>
                  <a:pt x="156" y="276"/>
                </a:cubicBezTo>
                <a:close/>
              </a:path>
            </a:pathLst>
          </a:custGeom>
          <a:gradFill flip="none" rotWithShape="1">
            <a:gsLst>
              <a:gs pos="19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rgbClr val="BE309C">
                    <a:lumMod val="5000"/>
                    <a:lumOff val="95000"/>
                  </a:srgbClr>
                </a:gs>
                <a:gs pos="100000">
                  <a:sysClr val="window" lastClr="FFFFFF"/>
                </a:gs>
              </a:gsLst>
              <a:lin ang="5400000" scaled="1"/>
            </a:gradFill>
          </a:ln>
          <a:effectLst>
            <a:innerShdw blurRad="177800" dist="114300" dir="13500000">
              <a:prstClr val="black">
                <a:alpha val="50000"/>
              </a:prstClr>
            </a:innerShdw>
          </a:effectLst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52" name="MH_Other_8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 flipH="1">
            <a:off x="4032205" y="3029481"/>
            <a:ext cx="2779906" cy="861726"/>
          </a:xfrm>
          <a:custGeom>
            <a:avLst/>
            <a:gdLst>
              <a:gd name="T0" fmla="*/ 810 w 873"/>
              <a:gd name="T1" fmla="*/ 61 h 323"/>
              <a:gd name="T2" fmla="*/ 288 w 873"/>
              <a:gd name="T3" fmla="*/ 61 h 323"/>
              <a:gd name="T4" fmla="*/ 161 w 873"/>
              <a:gd name="T5" fmla="*/ 0 h 323"/>
              <a:gd name="T6" fmla="*/ 0 w 873"/>
              <a:gd name="T7" fmla="*/ 161 h 323"/>
              <a:gd name="T8" fmla="*/ 161 w 873"/>
              <a:gd name="T9" fmla="*/ 323 h 323"/>
              <a:gd name="T10" fmla="*/ 288 w 873"/>
              <a:gd name="T11" fmla="*/ 262 h 323"/>
              <a:gd name="T12" fmla="*/ 810 w 873"/>
              <a:gd name="T13" fmla="*/ 262 h 323"/>
              <a:gd name="T14" fmla="*/ 873 w 873"/>
              <a:gd name="T15" fmla="*/ 294 h 323"/>
              <a:gd name="T16" fmla="*/ 873 w 873"/>
              <a:gd name="T17" fmla="*/ 93 h 323"/>
              <a:gd name="T18" fmla="*/ 810 w 873"/>
              <a:gd name="T19" fmla="*/ 61 h 323"/>
              <a:gd name="T20" fmla="*/ 156 w 873"/>
              <a:gd name="T21" fmla="*/ 276 h 323"/>
              <a:gd name="T22" fmla="*/ 39 w 873"/>
              <a:gd name="T23" fmla="*/ 159 h 323"/>
              <a:gd name="T24" fmla="*/ 156 w 873"/>
              <a:gd name="T25" fmla="*/ 42 h 323"/>
              <a:gd name="T26" fmla="*/ 273 w 873"/>
              <a:gd name="T27" fmla="*/ 159 h 323"/>
              <a:gd name="T28" fmla="*/ 156 w 873"/>
              <a:gd name="T29" fmla="*/ 276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73" h="323">
                <a:moveTo>
                  <a:pt x="810" y="61"/>
                </a:moveTo>
                <a:cubicBezTo>
                  <a:pt x="288" y="61"/>
                  <a:pt x="288" y="61"/>
                  <a:pt x="288" y="61"/>
                </a:cubicBezTo>
                <a:cubicBezTo>
                  <a:pt x="258" y="24"/>
                  <a:pt x="213" y="0"/>
                  <a:pt x="161" y="0"/>
                </a:cubicBezTo>
                <a:cubicBezTo>
                  <a:pt x="72" y="0"/>
                  <a:pt x="0" y="72"/>
                  <a:pt x="0" y="161"/>
                </a:cubicBezTo>
                <a:cubicBezTo>
                  <a:pt x="0" y="251"/>
                  <a:pt x="72" y="323"/>
                  <a:pt x="161" y="323"/>
                </a:cubicBezTo>
                <a:cubicBezTo>
                  <a:pt x="213" y="323"/>
                  <a:pt x="258" y="299"/>
                  <a:pt x="288" y="262"/>
                </a:cubicBezTo>
                <a:cubicBezTo>
                  <a:pt x="810" y="262"/>
                  <a:pt x="810" y="262"/>
                  <a:pt x="810" y="262"/>
                </a:cubicBezTo>
                <a:cubicBezTo>
                  <a:pt x="842" y="262"/>
                  <a:pt x="871" y="276"/>
                  <a:pt x="873" y="294"/>
                </a:cubicBezTo>
                <a:cubicBezTo>
                  <a:pt x="873" y="93"/>
                  <a:pt x="873" y="93"/>
                  <a:pt x="873" y="93"/>
                </a:cubicBezTo>
                <a:cubicBezTo>
                  <a:pt x="873" y="75"/>
                  <a:pt x="844" y="61"/>
                  <a:pt x="810" y="61"/>
                </a:cubicBezTo>
                <a:close/>
                <a:moveTo>
                  <a:pt x="156" y="276"/>
                </a:moveTo>
                <a:cubicBezTo>
                  <a:pt x="91" y="276"/>
                  <a:pt x="39" y="224"/>
                  <a:pt x="39" y="159"/>
                </a:cubicBezTo>
                <a:cubicBezTo>
                  <a:pt x="39" y="94"/>
                  <a:pt x="91" y="42"/>
                  <a:pt x="156" y="42"/>
                </a:cubicBezTo>
                <a:cubicBezTo>
                  <a:pt x="220" y="42"/>
                  <a:pt x="273" y="94"/>
                  <a:pt x="273" y="159"/>
                </a:cubicBezTo>
                <a:cubicBezTo>
                  <a:pt x="273" y="224"/>
                  <a:pt x="220" y="276"/>
                  <a:pt x="156" y="276"/>
                </a:cubicBezTo>
                <a:close/>
              </a:path>
            </a:pathLst>
          </a:custGeom>
          <a:solidFill>
            <a:srgbClr val="00B0F0"/>
          </a:solidFill>
          <a:ln>
            <a:gradFill>
              <a:gsLst>
                <a:gs pos="0">
                  <a:srgbClr val="BE309C">
                    <a:lumMod val="5000"/>
                    <a:lumOff val="95000"/>
                  </a:srgbClr>
                </a:gs>
                <a:gs pos="100000">
                  <a:sysClr val="window" lastClr="FFFFFF"/>
                </a:gs>
              </a:gsLst>
              <a:lin ang="5400000" scaled="1"/>
            </a:gradFill>
          </a:ln>
          <a:effectLst>
            <a:innerShdw blurRad="177800" dist="114300" dir="13500000">
              <a:prstClr val="black">
                <a:alpha val="50000"/>
              </a:prstClr>
            </a:innerShdw>
          </a:effectLst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53" name="MH_Other_9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 flipH="1">
            <a:off x="4032205" y="4685246"/>
            <a:ext cx="2779906" cy="861726"/>
          </a:xfrm>
          <a:custGeom>
            <a:avLst/>
            <a:gdLst>
              <a:gd name="T0" fmla="*/ 810 w 873"/>
              <a:gd name="T1" fmla="*/ 61 h 323"/>
              <a:gd name="T2" fmla="*/ 288 w 873"/>
              <a:gd name="T3" fmla="*/ 61 h 323"/>
              <a:gd name="T4" fmla="*/ 161 w 873"/>
              <a:gd name="T5" fmla="*/ 0 h 323"/>
              <a:gd name="T6" fmla="*/ 0 w 873"/>
              <a:gd name="T7" fmla="*/ 161 h 323"/>
              <a:gd name="T8" fmla="*/ 161 w 873"/>
              <a:gd name="T9" fmla="*/ 323 h 323"/>
              <a:gd name="T10" fmla="*/ 288 w 873"/>
              <a:gd name="T11" fmla="*/ 262 h 323"/>
              <a:gd name="T12" fmla="*/ 810 w 873"/>
              <a:gd name="T13" fmla="*/ 262 h 323"/>
              <a:gd name="T14" fmla="*/ 873 w 873"/>
              <a:gd name="T15" fmla="*/ 294 h 323"/>
              <a:gd name="T16" fmla="*/ 873 w 873"/>
              <a:gd name="T17" fmla="*/ 93 h 323"/>
              <a:gd name="T18" fmla="*/ 810 w 873"/>
              <a:gd name="T19" fmla="*/ 61 h 323"/>
              <a:gd name="T20" fmla="*/ 156 w 873"/>
              <a:gd name="T21" fmla="*/ 276 h 323"/>
              <a:gd name="T22" fmla="*/ 39 w 873"/>
              <a:gd name="T23" fmla="*/ 159 h 323"/>
              <a:gd name="T24" fmla="*/ 156 w 873"/>
              <a:gd name="T25" fmla="*/ 42 h 323"/>
              <a:gd name="T26" fmla="*/ 273 w 873"/>
              <a:gd name="T27" fmla="*/ 159 h 323"/>
              <a:gd name="T28" fmla="*/ 156 w 873"/>
              <a:gd name="T29" fmla="*/ 276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73" h="323">
                <a:moveTo>
                  <a:pt x="810" y="61"/>
                </a:moveTo>
                <a:cubicBezTo>
                  <a:pt x="288" y="61"/>
                  <a:pt x="288" y="61"/>
                  <a:pt x="288" y="61"/>
                </a:cubicBezTo>
                <a:cubicBezTo>
                  <a:pt x="258" y="24"/>
                  <a:pt x="213" y="0"/>
                  <a:pt x="161" y="0"/>
                </a:cubicBezTo>
                <a:cubicBezTo>
                  <a:pt x="72" y="0"/>
                  <a:pt x="0" y="72"/>
                  <a:pt x="0" y="161"/>
                </a:cubicBezTo>
                <a:cubicBezTo>
                  <a:pt x="0" y="251"/>
                  <a:pt x="72" y="323"/>
                  <a:pt x="161" y="323"/>
                </a:cubicBezTo>
                <a:cubicBezTo>
                  <a:pt x="213" y="323"/>
                  <a:pt x="258" y="299"/>
                  <a:pt x="288" y="262"/>
                </a:cubicBezTo>
                <a:cubicBezTo>
                  <a:pt x="810" y="262"/>
                  <a:pt x="810" y="262"/>
                  <a:pt x="810" y="262"/>
                </a:cubicBezTo>
                <a:cubicBezTo>
                  <a:pt x="842" y="262"/>
                  <a:pt x="871" y="276"/>
                  <a:pt x="873" y="294"/>
                </a:cubicBezTo>
                <a:cubicBezTo>
                  <a:pt x="873" y="93"/>
                  <a:pt x="873" y="93"/>
                  <a:pt x="873" y="93"/>
                </a:cubicBezTo>
                <a:cubicBezTo>
                  <a:pt x="873" y="75"/>
                  <a:pt x="844" y="61"/>
                  <a:pt x="810" y="61"/>
                </a:cubicBezTo>
                <a:close/>
                <a:moveTo>
                  <a:pt x="156" y="276"/>
                </a:moveTo>
                <a:cubicBezTo>
                  <a:pt x="91" y="276"/>
                  <a:pt x="39" y="224"/>
                  <a:pt x="39" y="159"/>
                </a:cubicBezTo>
                <a:cubicBezTo>
                  <a:pt x="39" y="94"/>
                  <a:pt x="91" y="42"/>
                  <a:pt x="156" y="42"/>
                </a:cubicBezTo>
                <a:cubicBezTo>
                  <a:pt x="220" y="42"/>
                  <a:pt x="273" y="94"/>
                  <a:pt x="273" y="159"/>
                </a:cubicBezTo>
                <a:cubicBezTo>
                  <a:pt x="273" y="224"/>
                  <a:pt x="220" y="276"/>
                  <a:pt x="156" y="276"/>
                </a:cubicBezTo>
                <a:close/>
              </a:path>
            </a:pathLst>
          </a:custGeom>
          <a:solidFill>
            <a:schemeClr val="accent5"/>
          </a:solidFill>
          <a:ln>
            <a:gradFill>
              <a:gsLst>
                <a:gs pos="0">
                  <a:srgbClr val="BE309C">
                    <a:lumMod val="5000"/>
                    <a:lumOff val="95000"/>
                  </a:srgbClr>
                </a:gs>
                <a:gs pos="100000">
                  <a:sysClr val="window" lastClr="FFFFFF"/>
                </a:gs>
              </a:gsLst>
              <a:lin ang="5400000" scaled="1"/>
            </a:gradFill>
          </a:ln>
          <a:effectLst>
            <a:innerShdw blurRad="177800" dist="114300" dir="13500000">
              <a:prstClr val="black">
                <a:alpha val="50000"/>
              </a:prstClr>
            </a:innerShdw>
          </a:effectLst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54" name="MH_Other_10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5144168" y="3818486"/>
            <a:ext cx="2779906" cy="861726"/>
          </a:xfrm>
          <a:custGeom>
            <a:avLst/>
            <a:gdLst>
              <a:gd name="T0" fmla="*/ 810 w 873"/>
              <a:gd name="T1" fmla="*/ 61 h 323"/>
              <a:gd name="T2" fmla="*/ 288 w 873"/>
              <a:gd name="T3" fmla="*/ 61 h 323"/>
              <a:gd name="T4" fmla="*/ 161 w 873"/>
              <a:gd name="T5" fmla="*/ 0 h 323"/>
              <a:gd name="T6" fmla="*/ 0 w 873"/>
              <a:gd name="T7" fmla="*/ 161 h 323"/>
              <a:gd name="T8" fmla="*/ 161 w 873"/>
              <a:gd name="T9" fmla="*/ 323 h 323"/>
              <a:gd name="T10" fmla="*/ 288 w 873"/>
              <a:gd name="T11" fmla="*/ 262 h 323"/>
              <a:gd name="T12" fmla="*/ 810 w 873"/>
              <a:gd name="T13" fmla="*/ 262 h 323"/>
              <a:gd name="T14" fmla="*/ 873 w 873"/>
              <a:gd name="T15" fmla="*/ 294 h 323"/>
              <a:gd name="T16" fmla="*/ 873 w 873"/>
              <a:gd name="T17" fmla="*/ 93 h 323"/>
              <a:gd name="T18" fmla="*/ 810 w 873"/>
              <a:gd name="T19" fmla="*/ 61 h 323"/>
              <a:gd name="T20" fmla="*/ 156 w 873"/>
              <a:gd name="T21" fmla="*/ 276 h 323"/>
              <a:gd name="T22" fmla="*/ 39 w 873"/>
              <a:gd name="T23" fmla="*/ 159 h 323"/>
              <a:gd name="T24" fmla="*/ 156 w 873"/>
              <a:gd name="T25" fmla="*/ 42 h 323"/>
              <a:gd name="T26" fmla="*/ 273 w 873"/>
              <a:gd name="T27" fmla="*/ 159 h 323"/>
              <a:gd name="T28" fmla="*/ 156 w 873"/>
              <a:gd name="T29" fmla="*/ 276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73" h="323">
                <a:moveTo>
                  <a:pt x="810" y="61"/>
                </a:moveTo>
                <a:cubicBezTo>
                  <a:pt x="288" y="61"/>
                  <a:pt x="288" y="61"/>
                  <a:pt x="288" y="61"/>
                </a:cubicBezTo>
                <a:cubicBezTo>
                  <a:pt x="258" y="24"/>
                  <a:pt x="213" y="0"/>
                  <a:pt x="161" y="0"/>
                </a:cubicBezTo>
                <a:cubicBezTo>
                  <a:pt x="72" y="0"/>
                  <a:pt x="0" y="72"/>
                  <a:pt x="0" y="161"/>
                </a:cubicBezTo>
                <a:cubicBezTo>
                  <a:pt x="0" y="251"/>
                  <a:pt x="72" y="323"/>
                  <a:pt x="161" y="323"/>
                </a:cubicBezTo>
                <a:cubicBezTo>
                  <a:pt x="213" y="323"/>
                  <a:pt x="258" y="299"/>
                  <a:pt x="288" y="262"/>
                </a:cubicBezTo>
                <a:cubicBezTo>
                  <a:pt x="810" y="262"/>
                  <a:pt x="810" y="262"/>
                  <a:pt x="810" y="262"/>
                </a:cubicBezTo>
                <a:cubicBezTo>
                  <a:pt x="842" y="262"/>
                  <a:pt x="871" y="276"/>
                  <a:pt x="873" y="294"/>
                </a:cubicBezTo>
                <a:cubicBezTo>
                  <a:pt x="873" y="93"/>
                  <a:pt x="873" y="93"/>
                  <a:pt x="873" y="93"/>
                </a:cubicBezTo>
                <a:cubicBezTo>
                  <a:pt x="873" y="75"/>
                  <a:pt x="844" y="61"/>
                  <a:pt x="810" y="61"/>
                </a:cubicBezTo>
                <a:close/>
                <a:moveTo>
                  <a:pt x="156" y="276"/>
                </a:moveTo>
                <a:cubicBezTo>
                  <a:pt x="91" y="276"/>
                  <a:pt x="39" y="224"/>
                  <a:pt x="39" y="159"/>
                </a:cubicBezTo>
                <a:cubicBezTo>
                  <a:pt x="39" y="94"/>
                  <a:pt x="91" y="42"/>
                  <a:pt x="156" y="42"/>
                </a:cubicBezTo>
                <a:cubicBezTo>
                  <a:pt x="220" y="42"/>
                  <a:pt x="273" y="94"/>
                  <a:pt x="273" y="159"/>
                </a:cubicBezTo>
                <a:cubicBezTo>
                  <a:pt x="273" y="224"/>
                  <a:pt x="220" y="276"/>
                  <a:pt x="156" y="276"/>
                </a:cubicBezTo>
                <a:close/>
              </a:path>
            </a:pathLst>
          </a:custGeom>
          <a:gradFill flip="none" rotWithShape="1">
            <a:gsLst>
              <a:gs pos="1900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rgbClr val="BE309C">
                    <a:lumMod val="5000"/>
                    <a:lumOff val="95000"/>
                  </a:srgbClr>
                </a:gs>
                <a:gs pos="100000">
                  <a:sysClr val="window" lastClr="FFFFFF"/>
                </a:gs>
              </a:gsLst>
              <a:lin ang="5400000" scaled="1"/>
            </a:gradFill>
          </a:ln>
          <a:effectLst>
            <a:innerShdw blurRad="177800" dist="114300" dir="13500000">
              <a:prstClr val="black">
                <a:alpha val="50000"/>
              </a:prstClr>
            </a:innerShdw>
          </a:effectLst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55" name="MH_SubTitle_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154723" y="2399010"/>
            <a:ext cx="1757362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师资上门</a:t>
            </a:r>
            <a:r>
              <a:rPr lang="zh-CN" altLang="en-US" sz="1800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服务</a:t>
            </a:r>
            <a:endParaRPr lang="zh-CN" altLang="en-US" sz="1800" dirty="0">
              <a:solidFill>
                <a:schemeClr val="bg1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56" name="MH_Other_11"/>
          <p:cNvSpPr txBox="1"/>
          <p:nvPr>
            <p:custDataLst>
              <p:tags r:id="rId12"/>
            </p:custDataLst>
          </p:nvPr>
        </p:nvSpPr>
        <p:spPr>
          <a:xfrm>
            <a:off x="5377531" y="2398701"/>
            <a:ext cx="569387" cy="461665"/>
          </a:xfrm>
          <a:prstGeom prst="rect">
            <a:avLst/>
          </a:prstGeom>
          <a:noFill/>
        </p:spPr>
        <p:txBody>
          <a:bodyPr wrap="none" anchor="ctr">
            <a:normAutofit fontScale="92500" lnSpcReduction="200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dirty="0">
                <a:solidFill>
                  <a:schemeClr val="accent1"/>
                </a:solidFill>
                <a:effectLst>
                  <a:innerShdw blurRad="177800" dist="114300" dir="13500000">
                    <a:prstClr val="black">
                      <a:alpha val="50000"/>
                    </a:prstClr>
                  </a:innerShdw>
                </a:effectLst>
                <a:latin typeface="思源宋体 CN" panose="02020400000000000000" charset="-122"/>
                <a:ea typeface="思源宋体 CN" panose="02020400000000000000" charset="-122"/>
              </a:rPr>
              <a:t>01</a:t>
            </a:r>
          </a:p>
        </p:txBody>
      </p:sp>
      <p:sp>
        <p:nvSpPr>
          <p:cNvPr id="57" name="MH_SubTitle_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154723" y="4007676"/>
            <a:ext cx="1757362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1800" dirty="0" smtClean="0">
                <a:solidFill>
                  <a:srgbClr val="FFFFFF"/>
                </a:solidFill>
                <a:latin typeface="思源宋体 CN" panose="02020400000000000000" charset="-122"/>
                <a:ea typeface="思源宋体 CN" panose="02020400000000000000" charset="-122"/>
              </a:rPr>
              <a:t>汽车文化</a:t>
            </a:r>
          </a:p>
        </p:txBody>
      </p:sp>
      <p:sp>
        <p:nvSpPr>
          <p:cNvPr id="58" name="MH_SubTitle_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052873" y="4874186"/>
            <a:ext cx="1757362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创业就业服务</a:t>
            </a:r>
          </a:p>
        </p:txBody>
      </p:sp>
      <p:sp>
        <p:nvSpPr>
          <p:cNvPr id="59" name="MH_SubTitle_2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052873" y="3239061"/>
            <a:ext cx="1757362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1800" dirty="0" smtClean="0">
                <a:solidFill>
                  <a:srgbClr val="FFFFFF"/>
                </a:solidFill>
                <a:latin typeface="思源宋体 CN" panose="02020400000000000000" charset="-122"/>
                <a:ea typeface="思源宋体 CN" panose="02020400000000000000" charset="-122"/>
              </a:rPr>
              <a:t>挂职锻炼</a:t>
            </a:r>
          </a:p>
        </p:txBody>
      </p:sp>
      <p:sp>
        <p:nvSpPr>
          <p:cNvPr id="60" name="MH_Other_12"/>
          <p:cNvSpPr txBox="1"/>
          <p:nvPr>
            <p:custDataLst>
              <p:tags r:id="rId16"/>
            </p:custDataLst>
          </p:nvPr>
        </p:nvSpPr>
        <p:spPr>
          <a:xfrm>
            <a:off x="5343404" y="4018845"/>
            <a:ext cx="569387" cy="461665"/>
          </a:xfrm>
          <a:prstGeom prst="rect">
            <a:avLst/>
          </a:prstGeom>
          <a:noFill/>
        </p:spPr>
        <p:txBody>
          <a:bodyPr wrap="none" anchor="ctr">
            <a:normAutofit fontScale="92500" lnSpcReduction="200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dirty="0">
                <a:solidFill>
                  <a:schemeClr val="accent3"/>
                </a:solidFill>
                <a:effectLst>
                  <a:innerShdw blurRad="177800" dist="114300" dir="13500000">
                    <a:prstClr val="black">
                      <a:alpha val="50000"/>
                    </a:prstClr>
                  </a:innerShdw>
                </a:effectLst>
                <a:latin typeface="思源宋体 CN" panose="02020400000000000000" charset="-122"/>
                <a:ea typeface="思源宋体 CN" panose="02020400000000000000" charset="-122"/>
              </a:rPr>
              <a:t>03</a:t>
            </a:r>
          </a:p>
        </p:txBody>
      </p:sp>
      <p:sp>
        <p:nvSpPr>
          <p:cNvPr id="61" name="MH_Other_13"/>
          <p:cNvSpPr txBox="1"/>
          <p:nvPr>
            <p:custDataLst>
              <p:tags r:id="rId17"/>
            </p:custDataLst>
          </p:nvPr>
        </p:nvSpPr>
        <p:spPr>
          <a:xfrm>
            <a:off x="6036866" y="3226648"/>
            <a:ext cx="569387" cy="461665"/>
          </a:xfrm>
          <a:prstGeom prst="rect">
            <a:avLst/>
          </a:prstGeom>
          <a:noFill/>
        </p:spPr>
        <p:txBody>
          <a:bodyPr wrap="none" anchor="ctr">
            <a:normAutofit fontScale="92500" lnSpcReduction="200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dirty="0">
                <a:solidFill>
                  <a:schemeClr val="accent2"/>
                </a:solidFill>
                <a:effectLst>
                  <a:innerShdw blurRad="177800" dist="114300" dir="13500000">
                    <a:prstClr val="black">
                      <a:alpha val="50000"/>
                    </a:prstClr>
                  </a:innerShdw>
                </a:effectLst>
                <a:latin typeface="思源宋体 CN" panose="02020400000000000000" charset="-122"/>
                <a:ea typeface="思源宋体 CN" panose="02020400000000000000" charset="-122"/>
              </a:rPr>
              <a:t>02</a:t>
            </a:r>
          </a:p>
        </p:txBody>
      </p:sp>
      <p:sp>
        <p:nvSpPr>
          <p:cNvPr id="62" name="MH_Other_14"/>
          <p:cNvSpPr txBox="1"/>
          <p:nvPr>
            <p:custDataLst>
              <p:tags r:id="rId18"/>
            </p:custDataLst>
          </p:nvPr>
        </p:nvSpPr>
        <p:spPr>
          <a:xfrm>
            <a:off x="6048241" y="4896124"/>
            <a:ext cx="569387" cy="461665"/>
          </a:xfrm>
          <a:prstGeom prst="rect">
            <a:avLst/>
          </a:prstGeom>
          <a:noFill/>
        </p:spPr>
        <p:txBody>
          <a:bodyPr wrap="none" anchor="ctr">
            <a:normAutofit fontScale="92500" lnSpcReduction="200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dirty="0">
                <a:solidFill>
                  <a:schemeClr val="accent4"/>
                </a:solidFill>
                <a:effectLst>
                  <a:innerShdw blurRad="177800" dist="114300" dir="13500000">
                    <a:prstClr val="black">
                      <a:alpha val="50000"/>
                    </a:prstClr>
                  </a:innerShdw>
                </a:effectLst>
                <a:latin typeface="思源宋体 CN" panose="02020400000000000000" charset="-122"/>
                <a:ea typeface="思源宋体 CN" panose="02020400000000000000" charset="-122"/>
              </a:rPr>
              <a:t>04</a:t>
            </a:r>
          </a:p>
        </p:txBody>
      </p:sp>
      <p:sp>
        <p:nvSpPr>
          <p:cNvPr id="63" name="Text Box 10"/>
          <p:cNvSpPr txBox="1">
            <a:spLocks noChangeArrowheads="1"/>
          </p:cNvSpPr>
          <p:nvPr/>
        </p:nvSpPr>
        <p:spPr bwMode="auto">
          <a:xfrm>
            <a:off x="1216281" y="2784524"/>
            <a:ext cx="272702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127000" eaLnBrk="0" hangingPunct="0">
              <a:lnSpc>
                <a:spcPct val="90000"/>
              </a:lnSpc>
              <a:spcBef>
                <a:spcPts val="800"/>
              </a:spcBef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400"/>
              </a:spcBef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400"/>
              </a:spcBef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400"/>
              </a:spcBef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400"/>
              </a:spcBef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72898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72898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72898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72898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微软雅黑" panose="020B0503020204020204" pitchFamily="34" charset="-122"/>
              </a:rPr>
              <a:t>     国泰安提供企业资源，安排教师去企业学习汽车制造技术、汽车维修实际操作技术、企业管理，提高教师的动手能力和管理能力。合作企业有一汽大众、比亚迪、重庆力帆、上海大众、郑州日产等。</a:t>
            </a:r>
          </a:p>
        </p:txBody>
      </p:sp>
      <p:sp>
        <p:nvSpPr>
          <p:cNvPr id="64" name="内容占位符 18"/>
          <p:cNvSpPr txBox="1"/>
          <p:nvPr/>
        </p:nvSpPr>
        <p:spPr>
          <a:xfrm>
            <a:off x="8015285" y="3697056"/>
            <a:ext cx="3172667" cy="1390057"/>
          </a:xfrm>
          <a:prstGeom prst="rect">
            <a:avLst/>
          </a:prstGeom>
        </p:spPr>
        <p:txBody>
          <a:bodyPr/>
          <a:lstStyle>
            <a:lvl1pPr marL="182245" indent="-182245" algn="l" defTabSz="72898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6735" indent="-182245" algn="l" defTabSz="72898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1860" indent="-182245" algn="l" defTabSz="72898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6350" indent="-182245" algn="l" defTabSz="72898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840" indent="-182245" algn="l" defTabSz="72898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5330" indent="-182245" algn="l" defTabSz="72898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69820" indent="-182245" algn="l" defTabSz="72898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4945" indent="-182245" algn="l" defTabSz="72898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99435" indent="-182245" algn="l" defTabSz="72898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000" b="1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   国泰安站在“文化强校”的高度，围绕学校“育人为本”的核心目标，遵循职业教育的特质与规律，以锤炼应用技能的“硬实力”为原点，提升学生综合素质的“软实力”，构建“以人为本”的中职校园文化建设提升体系，内铸品牌，外树形象，提高学校的文化力，并最终转化为学校的核心竞争力。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auto">
          <a:xfrm>
            <a:off x="1194583" y="5198039"/>
            <a:ext cx="259000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1270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289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289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289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289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000" b="1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微软雅黑" panose="020B0503020204020204" pitchFamily="34" charset="-122"/>
              </a:rPr>
              <a:t>     国泰安协助学校建设</a:t>
            </a:r>
            <a:r>
              <a:rPr lang="zh-CN" altLang="zh-CN" sz="1000" b="1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成立学生创业</a:t>
            </a:r>
            <a:r>
              <a:rPr lang="zh-CN" altLang="en-US" sz="1000" b="1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就业</a:t>
            </a:r>
            <a:r>
              <a:rPr lang="zh-CN" altLang="zh-CN" sz="1000" b="1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孵化中心</a:t>
            </a:r>
            <a:r>
              <a:rPr lang="zh-CN" altLang="en-US" sz="1000" b="1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，</a:t>
            </a:r>
            <a:r>
              <a:rPr lang="zh-CN" altLang="en-US" sz="1000" b="1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微软雅黑" panose="020B0503020204020204" pitchFamily="34" charset="-122"/>
              </a:rPr>
              <a:t>具有专业的创业团队，可针对职业院校汽车专业学生培养创业能力的个性化需求，提供相应的服务。</a:t>
            </a:r>
            <a:endParaRPr lang="zh-CN" altLang="en-US" sz="1000" b="1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微软雅黑" panose="020B0503020204020204" pitchFamily="34" charset="-122"/>
            </a:endParaRPr>
          </a:p>
        </p:txBody>
      </p:sp>
      <p:pic>
        <p:nvPicPr>
          <p:cNvPr id="66" name="图片 50"/>
          <p:cNvPicPr>
            <a:picLocks noChangeAspect="1" noChangeArrowheads="1"/>
          </p:cNvPicPr>
          <p:nvPr/>
        </p:nvPicPr>
        <p:blipFill>
          <a:blip r:embed="rId23" cstate="email"/>
          <a:srcRect/>
          <a:stretch>
            <a:fillRect/>
          </a:stretch>
        </p:blipFill>
        <p:spPr bwMode="auto">
          <a:xfrm>
            <a:off x="1450645" y="1562613"/>
            <a:ext cx="2077878" cy="1193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图片 1"/>
          <p:cNvPicPr>
            <a:picLocks noChangeAspect="1" noChangeArrowheads="1"/>
          </p:cNvPicPr>
          <p:nvPr/>
        </p:nvPicPr>
        <p:blipFill>
          <a:blip r:embed="rId24" cstate="email"/>
          <a:srcRect/>
          <a:stretch>
            <a:fillRect/>
          </a:stretch>
        </p:blipFill>
        <p:spPr bwMode="auto">
          <a:xfrm>
            <a:off x="1465565" y="3982698"/>
            <a:ext cx="2077878" cy="122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2" descr="m_4fac536849ac0000012d32a65b65"/>
          <p:cNvPicPr>
            <a:picLocks noChangeAspect="1" noChangeArrowheads="1"/>
          </p:cNvPicPr>
          <p:nvPr/>
        </p:nvPicPr>
        <p:blipFill>
          <a:blip r:embed="rId25" cstate="email"/>
          <a:srcRect/>
          <a:stretch>
            <a:fillRect/>
          </a:stretch>
        </p:blipFill>
        <p:spPr bwMode="auto">
          <a:xfrm>
            <a:off x="8498216" y="5210049"/>
            <a:ext cx="2206805" cy="1131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9" name="矩形 68"/>
          <p:cNvSpPr/>
          <p:nvPr/>
        </p:nvSpPr>
        <p:spPr>
          <a:xfrm>
            <a:off x="648691" y="758519"/>
            <a:ext cx="449547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3. 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协助开展创业培训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等教育增值服务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404813"/>
            <a:ext cx="11619345" cy="241230"/>
            <a:chOff x="0" y="404813"/>
            <a:chExt cx="11619345" cy="241230"/>
          </a:xfrm>
        </p:grpSpPr>
        <p:cxnSp>
          <p:nvCxnSpPr>
            <p:cNvPr id="5" name="直接连接符 4"/>
            <p:cNvCxnSpPr/>
            <p:nvPr userDrawn="1"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 userDrawn="1"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 userDrawn="1"/>
          </p:nvCxnSpPr>
          <p:spPr>
            <a:xfrm>
              <a:off x="1794013" y="404813"/>
              <a:ext cx="9825332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21"/>
          <p:cNvSpPr txBox="1">
            <a:spLocks noChangeArrowheads="1"/>
          </p:cNvSpPr>
          <p:nvPr/>
        </p:nvSpPr>
        <p:spPr bwMode="auto">
          <a:xfrm>
            <a:off x="3399605" y="4347987"/>
            <a:ext cx="5722937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20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国泰安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O2O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教育培训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国匠在线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ctr" eaLnBrk="1" hangingPunct="1">
              <a:lnSpc>
                <a:spcPct val="20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延伸课堂，创新教育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敞开校门，服务社会</a:t>
            </a:r>
          </a:p>
        </p:txBody>
      </p:sp>
      <p:sp>
        <p:nvSpPr>
          <p:cNvPr id="57" name="矩形 56"/>
          <p:cNvSpPr/>
          <p:nvPr/>
        </p:nvSpPr>
        <p:spPr bwMode="auto">
          <a:xfrm>
            <a:off x="9775727" y="2315040"/>
            <a:ext cx="1205747" cy="38697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思源宋体 CN" panose="02020400000000000000" charset="-122"/>
                <a:ea typeface="思源宋体 CN" panose="02020400000000000000" charset="-122"/>
              </a:rPr>
              <a:t>培训内容</a:t>
            </a:r>
          </a:p>
        </p:txBody>
      </p:sp>
      <p:sp>
        <p:nvSpPr>
          <p:cNvPr id="59" name="五角星 28"/>
          <p:cNvSpPr/>
          <p:nvPr/>
        </p:nvSpPr>
        <p:spPr bwMode="auto">
          <a:xfrm>
            <a:off x="5555696" y="2261203"/>
            <a:ext cx="311124" cy="318471"/>
          </a:xfrm>
          <a:custGeom>
            <a:avLst/>
            <a:gdLst>
              <a:gd name="T0" fmla="*/ 0 w 382358"/>
              <a:gd name="T1" fmla="*/ 151526 h 397048"/>
              <a:gd name="T2" fmla="*/ 146225 w 382358"/>
              <a:gd name="T3" fmla="*/ 151528 h 397048"/>
              <a:gd name="T4" fmla="*/ 191409 w 382358"/>
              <a:gd name="T5" fmla="*/ 0 h 397048"/>
              <a:gd name="T6" fmla="*/ 236593 w 382358"/>
              <a:gd name="T7" fmla="*/ 151528 h 397048"/>
              <a:gd name="T8" fmla="*/ 382818 w 382358"/>
              <a:gd name="T9" fmla="*/ 151526 h 397048"/>
              <a:gd name="T10" fmla="*/ 264520 w 382358"/>
              <a:gd name="T11" fmla="*/ 245174 h 397048"/>
              <a:gd name="T12" fmla="*/ 309706 w 382358"/>
              <a:gd name="T13" fmla="*/ 396701 h 397048"/>
              <a:gd name="T14" fmla="*/ 191409 w 382358"/>
              <a:gd name="T15" fmla="*/ 303052 h 397048"/>
              <a:gd name="T16" fmla="*/ 73112 w 382358"/>
              <a:gd name="T17" fmla="*/ 396701 h 397048"/>
              <a:gd name="T18" fmla="*/ 118298 w 382358"/>
              <a:gd name="T19" fmla="*/ 245174 h 397048"/>
              <a:gd name="T20" fmla="*/ 0 w 382358"/>
              <a:gd name="T21" fmla="*/ 151526 h 39704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2358"/>
              <a:gd name="T34" fmla="*/ 0 h 397048"/>
              <a:gd name="T35" fmla="*/ 382358 w 382358"/>
              <a:gd name="T36" fmla="*/ 397048 h 39704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2358" h="397048">
                <a:moveTo>
                  <a:pt x="0" y="151658"/>
                </a:moveTo>
                <a:lnTo>
                  <a:pt x="146049" y="151660"/>
                </a:lnTo>
                <a:lnTo>
                  <a:pt x="191179" y="0"/>
                </a:lnTo>
                <a:lnTo>
                  <a:pt x="236309" y="151660"/>
                </a:lnTo>
                <a:lnTo>
                  <a:pt x="382358" y="151658"/>
                </a:lnTo>
                <a:lnTo>
                  <a:pt x="264202" y="245388"/>
                </a:lnTo>
                <a:lnTo>
                  <a:pt x="309334" y="397047"/>
                </a:lnTo>
                <a:lnTo>
                  <a:pt x="191179" y="303316"/>
                </a:lnTo>
                <a:lnTo>
                  <a:pt x="73024" y="397047"/>
                </a:lnTo>
                <a:lnTo>
                  <a:pt x="118156" y="245388"/>
                </a:lnTo>
                <a:lnTo>
                  <a:pt x="0" y="1516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60" name="五角星 28"/>
          <p:cNvSpPr/>
          <p:nvPr/>
        </p:nvSpPr>
        <p:spPr bwMode="auto">
          <a:xfrm>
            <a:off x="6611710" y="2240821"/>
            <a:ext cx="311124" cy="318471"/>
          </a:xfrm>
          <a:custGeom>
            <a:avLst/>
            <a:gdLst>
              <a:gd name="T0" fmla="*/ 0 w 382358"/>
              <a:gd name="T1" fmla="*/ 151526 h 397048"/>
              <a:gd name="T2" fmla="*/ 146225 w 382358"/>
              <a:gd name="T3" fmla="*/ 151528 h 397048"/>
              <a:gd name="T4" fmla="*/ 191409 w 382358"/>
              <a:gd name="T5" fmla="*/ 0 h 397048"/>
              <a:gd name="T6" fmla="*/ 236593 w 382358"/>
              <a:gd name="T7" fmla="*/ 151528 h 397048"/>
              <a:gd name="T8" fmla="*/ 382818 w 382358"/>
              <a:gd name="T9" fmla="*/ 151526 h 397048"/>
              <a:gd name="T10" fmla="*/ 264520 w 382358"/>
              <a:gd name="T11" fmla="*/ 245174 h 397048"/>
              <a:gd name="T12" fmla="*/ 309706 w 382358"/>
              <a:gd name="T13" fmla="*/ 396701 h 397048"/>
              <a:gd name="T14" fmla="*/ 191409 w 382358"/>
              <a:gd name="T15" fmla="*/ 303052 h 397048"/>
              <a:gd name="T16" fmla="*/ 73112 w 382358"/>
              <a:gd name="T17" fmla="*/ 396701 h 397048"/>
              <a:gd name="T18" fmla="*/ 118298 w 382358"/>
              <a:gd name="T19" fmla="*/ 245174 h 397048"/>
              <a:gd name="T20" fmla="*/ 0 w 382358"/>
              <a:gd name="T21" fmla="*/ 151526 h 39704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2358"/>
              <a:gd name="T34" fmla="*/ 0 h 397048"/>
              <a:gd name="T35" fmla="*/ 382358 w 382358"/>
              <a:gd name="T36" fmla="*/ 397048 h 39704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2358" h="397048">
                <a:moveTo>
                  <a:pt x="0" y="151658"/>
                </a:moveTo>
                <a:lnTo>
                  <a:pt x="146049" y="151660"/>
                </a:lnTo>
                <a:lnTo>
                  <a:pt x="191179" y="0"/>
                </a:lnTo>
                <a:lnTo>
                  <a:pt x="236309" y="151660"/>
                </a:lnTo>
                <a:lnTo>
                  <a:pt x="382358" y="151658"/>
                </a:lnTo>
                <a:lnTo>
                  <a:pt x="264202" y="245388"/>
                </a:lnTo>
                <a:lnTo>
                  <a:pt x="309334" y="397047"/>
                </a:lnTo>
                <a:lnTo>
                  <a:pt x="191179" y="303316"/>
                </a:lnTo>
                <a:lnTo>
                  <a:pt x="73024" y="397047"/>
                </a:lnTo>
                <a:lnTo>
                  <a:pt x="118156" y="245388"/>
                </a:lnTo>
                <a:lnTo>
                  <a:pt x="0" y="1516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3041746" y="2184298"/>
            <a:ext cx="6396863" cy="1930636"/>
            <a:chOff x="3085966" y="2593670"/>
            <a:chExt cx="6656536" cy="2035954"/>
          </a:xfrm>
        </p:grpSpPr>
        <p:grpSp>
          <p:nvGrpSpPr>
            <p:cNvPr id="73" name="组合 72"/>
            <p:cNvGrpSpPr/>
            <p:nvPr/>
          </p:nvGrpSpPr>
          <p:grpSpPr>
            <a:xfrm>
              <a:off x="3085966" y="2593670"/>
              <a:ext cx="6606107" cy="962733"/>
              <a:chOff x="3085966" y="2593670"/>
              <a:chExt cx="6606107" cy="962733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3085966" y="2625752"/>
                <a:ext cx="931817" cy="930651"/>
                <a:chOff x="3021335" y="2402151"/>
                <a:chExt cx="1072013" cy="1070670"/>
              </a:xfrm>
            </p:grpSpPr>
            <p:sp>
              <p:nvSpPr>
                <p:cNvPr id="93" name="椭圆 7"/>
                <p:cNvSpPr>
                  <a:spLocks noChangeArrowheads="1"/>
                </p:cNvSpPr>
                <p:nvPr/>
              </p:nvSpPr>
              <p:spPr bwMode="auto">
                <a:xfrm>
                  <a:off x="3021335" y="2402151"/>
                  <a:ext cx="1072013" cy="1070670"/>
                </a:xfrm>
                <a:prstGeom prst="ellipse">
                  <a:avLst/>
                </a:prstGeom>
                <a:solidFill>
                  <a:srgbClr val="05B2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Arial" panose="020B0604020202020204" pitchFamily="34" charset="0"/>
                    <a:buNone/>
                  </a:pPr>
                  <a:endParaRPr lang="zh-CN" altLang="en-US" sz="1400" dirty="0">
                    <a:solidFill>
                      <a:srgbClr val="FFFFFF"/>
                    </a:solidFill>
                    <a:latin typeface="思源宋体 CN" panose="02020400000000000000" charset="-122"/>
                    <a:ea typeface="思源宋体 CN" panose="02020400000000000000" charset="-122"/>
                  </a:endParaRPr>
                </a:p>
              </p:txBody>
            </p:sp>
            <p:sp>
              <p:nvSpPr>
                <p:cNvPr id="94" name="文本框 27"/>
                <p:cNvSpPr txBox="1">
                  <a:spLocks noChangeArrowheads="1"/>
                </p:cNvSpPr>
                <p:nvPr/>
              </p:nvSpPr>
              <p:spPr bwMode="auto">
                <a:xfrm>
                  <a:off x="3213858" y="2620096"/>
                  <a:ext cx="781380" cy="6347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r>
                    <a:rPr lang="zh-CN" altLang="en-US" sz="1400" b="1" dirty="0">
                      <a:solidFill>
                        <a:schemeClr val="bg1"/>
                      </a:solidFill>
                      <a:latin typeface="思源宋体 CN" panose="02020400000000000000" charset="-122"/>
                      <a:ea typeface="思源宋体 CN" panose="02020400000000000000" charset="-122"/>
                    </a:rPr>
                    <a:t>在线平台</a:t>
                  </a:r>
                </a:p>
              </p:txBody>
            </p:sp>
          </p:grpSp>
          <p:grpSp>
            <p:nvGrpSpPr>
              <p:cNvPr id="81" name="组合 80"/>
              <p:cNvGrpSpPr/>
              <p:nvPr/>
            </p:nvGrpSpPr>
            <p:grpSpPr>
              <a:xfrm>
                <a:off x="4503365" y="2620146"/>
                <a:ext cx="930649" cy="931819"/>
                <a:chOff x="4349798" y="2396545"/>
                <a:chExt cx="1070669" cy="1072014"/>
              </a:xfrm>
            </p:grpSpPr>
            <p:sp>
              <p:nvSpPr>
                <p:cNvPr id="91" name="椭圆 9"/>
                <p:cNvSpPr>
                  <a:spLocks noChangeArrowheads="1"/>
                </p:cNvSpPr>
                <p:nvPr/>
              </p:nvSpPr>
              <p:spPr bwMode="auto">
                <a:xfrm>
                  <a:off x="4349798" y="2396545"/>
                  <a:ext cx="1070669" cy="1072014"/>
                </a:xfrm>
                <a:prstGeom prst="ellipse">
                  <a:avLst/>
                </a:prstGeom>
                <a:solidFill>
                  <a:srgbClr val="05B2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Arial" panose="020B0604020202020204" pitchFamily="34" charset="0"/>
                    <a:buNone/>
                  </a:pPr>
                  <a:endParaRPr lang="zh-CN" altLang="en-US" sz="1400" dirty="0">
                    <a:solidFill>
                      <a:srgbClr val="FFFFFF"/>
                    </a:solidFill>
                    <a:latin typeface="思源宋体 CN" panose="02020400000000000000" charset="-122"/>
                    <a:ea typeface="思源宋体 CN" panose="02020400000000000000" charset="-122"/>
                  </a:endParaRPr>
                </a:p>
              </p:txBody>
            </p:sp>
            <p:sp>
              <p:nvSpPr>
                <p:cNvPr id="92" name="文本框 29"/>
                <p:cNvSpPr txBox="1">
                  <a:spLocks noChangeArrowheads="1"/>
                </p:cNvSpPr>
                <p:nvPr/>
              </p:nvSpPr>
              <p:spPr bwMode="auto">
                <a:xfrm>
                  <a:off x="4541647" y="2615161"/>
                  <a:ext cx="781380" cy="6347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r>
                    <a:rPr lang="zh-CN" altLang="en-US" sz="1400" b="1" dirty="0">
                      <a:solidFill>
                        <a:schemeClr val="bg1"/>
                      </a:solidFill>
                      <a:latin typeface="思源宋体 CN" panose="02020400000000000000" charset="-122"/>
                      <a:ea typeface="思源宋体 CN" panose="02020400000000000000" charset="-122"/>
                    </a:rPr>
                    <a:t>课程资源</a:t>
                  </a:r>
                </a:p>
              </p:txBody>
            </p:sp>
          </p:grpSp>
          <p:grpSp>
            <p:nvGrpSpPr>
              <p:cNvPr id="82" name="组合 81"/>
              <p:cNvGrpSpPr/>
              <p:nvPr/>
            </p:nvGrpSpPr>
            <p:grpSpPr>
              <a:xfrm>
                <a:off x="5919420" y="2602223"/>
                <a:ext cx="930650" cy="931819"/>
                <a:chOff x="5814295" y="2378622"/>
                <a:chExt cx="1070670" cy="1072014"/>
              </a:xfrm>
            </p:grpSpPr>
            <p:sp>
              <p:nvSpPr>
                <p:cNvPr id="89" name="椭圆 9"/>
                <p:cNvSpPr>
                  <a:spLocks noChangeArrowheads="1"/>
                </p:cNvSpPr>
                <p:nvPr/>
              </p:nvSpPr>
              <p:spPr bwMode="auto">
                <a:xfrm>
                  <a:off x="5814295" y="2378622"/>
                  <a:ext cx="1070670" cy="1072014"/>
                </a:xfrm>
                <a:prstGeom prst="ellipse">
                  <a:avLst/>
                </a:prstGeom>
                <a:solidFill>
                  <a:srgbClr val="05B2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Arial" panose="020B0604020202020204" pitchFamily="34" charset="0"/>
                    <a:buNone/>
                  </a:pPr>
                  <a:endParaRPr lang="zh-CN" altLang="en-US" sz="1400" dirty="0">
                    <a:solidFill>
                      <a:srgbClr val="FFFFFF"/>
                    </a:solidFill>
                    <a:latin typeface="思源宋体 CN" panose="02020400000000000000" charset="-122"/>
                    <a:ea typeface="思源宋体 CN" panose="02020400000000000000" charset="-122"/>
                  </a:endParaRPr>
                </a:p>
              </p:txBody>
            </p:sp>
            <p:sp>
              <p:nvSpPr>
                <p:cNvPr id="90" name="文本框 29"/>
                <p:cNvSpPr txBox="1">
                  <a:spLocks noChangeArrowheads="1"/>
                </p:cNvSpPr>
                <p:nvPr/>
              </p:nvSpPr>
              <p:spPr bwMode="auto">
                <a:xfrm>
                  <a:off x="6006146" y="2597240"/>
                  <a:ext cx="781381" cy="6347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r>
                    <a:rPr lang="zh-CN" altLang="en-US" sz="1400" b="1" dirty="0">
                      <a:solidFill>
                        <a:schemeClr val="bg1"/>
                      </a:solidFill>
                      <a:latin typeface="思源宋体 CN" panose="02020400000000000000" charset="-122"/>
                      <a:ea typeface="思源宋体 CN" panose="02020400000000000000" charset="-122"/>
                    </a:rPr>
                    <a:t>基地创新</a:t>
                  </a: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7335476" y="2593670"/>
                <a:ext cx="930650" cy="931819"/>
                <a:chOff x="7250598" y="2370071"/>
                <a:chExt cx="1070670" cy="1072014"/>
              </a:xfrm>
            </p:grpSpPr>
            <p:sp>
              <p:nvSpPr>
                <p:cNvPr id="87" name="椭圆 9"/>
                <p:cNvSpPr>
                  <a:spLocks noChangeArrowheads="1"/>
                </p:cNvSpPr>
                <p:nvPr/>
              </p:nvSpPr>
              <p:spPr bwMode="auto">
                <a:xfrm>
                  <a:off x="7250598" y="2370071"/>
                  <a:ext cx="1070670" cy="1072014"/>
                </a:xfrm>
                <a:prstGeom prst="ellipse">
                  <a:avLst/>
                </a:prstGeom>
                <a:solidFill>
                  <a:srgbClr val="05B2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Arial" panose="020B0604020202020204" pitchFamily="34" charset="0"/>
                    <a:buNone/>
                  </a:pPr>
                  <a:endParaRPr lang="zh-CN" altLang="en-US" sz="1400" dirty="0">
                    <a:solidFill>
                      <a:srgbClr val="FFFFFF"/>
                    </a:solidFill>
                    <a:latin typeface="思源宋体 CN" panose="02020400000000000000" charset="-122"/>
                    <a:ea typeface="思源宋体 CN" panose="02020400000000000000" charset="-122"/>
                  </a:endParaRPr>
                </a:p>
              </p:txBody>
            </p:sp>
            <p:sp>
              <p:nvSpPr>
                <p:cNvPr id="88" name="文本框 29"/>
                <p:cNvSpPr txBox="1">
                  <a:spLocks noChangeArrowheads="1"/>
                </p:cNvSpPr>
                <p:nvPr/>
              </p:nvSpPr>
              <p:spPr bwMode="auto">
                <a:xfrm>
                  <a:off x="7442449" y="2588687"/>
                  <a:ext cx="781381" cy="6347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r>
                    <a:rPr lang="zh-CN" altLang="en-US" sz="1400" b="1" dirty="0">
                      <a:solidFill>
                        <a:schemeClr val="bg1"/>
                      </a:solidFill>
                      <a:latin typeface="思源宋体 CN" panose="02020400000000000000" charset="-122"/>
                      <a:ea typeface="思源宋体 CN" panose="02020400000000000000" charset="-122"/>
                    </a:rPr>
                    <a:t>运营辅助</a:t>
                  </a:r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8751531" y="2595577"/>
                <a:ext cx="940542" cy="939363"/>
                <a:chOff x="6982472" y="3386318"/>
                <a:chExt cx="1266825" cy="1265237"/>
              </a:xfrm>
            </p:grpSpPr>
            <p:sp>
              <p:nvSpPr>
                <p:cNvPr id="85" name="椭圆 12"/>
                <p:cNvSpPr>
                  <a:spLocks noChangeArrowheads="1"/>
                </p:cNvSpPr>
                <p:nvPr/>
              </p:nvSpPr>
              <p:spPr bwMode="auto">
                <a:xfrm>
                  <a:off x="6982472" y="3386318"/>
                  <a:ext cx="1266825" cy="1265237"/>
                </a:xfrm>
                <a:prstGeom prst="ellipse">
                  <a:avLst/>
                </a:prstGeom>
                <a:solidFill>
                  <a:srgbClr val="05B2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Arial" panose="020B0604020202020204" pitchFamily="34" charset="0"/>
                    <a:buNone/>
                  </a:pPr>
                  <a:endParaRPr lang="zh-CN" altLang="en-US" sz="1400" dirty="0">
                    <a:solidFill>
                      <a:srgbClr val="FFFFFF"/>
                    </a:solidFill>
                    <a:latin typeface="思源宋体 CN" panose="02020400000000000000" charset="-122"/>
                    <a:ea typeface="思源宋体 CN" panose="02020400000000000000" charset="-122"/>
                  </a:endParaRPr>
                </a:p>
              </p:txBody>
            </p:sp>
            <p:sp>
              <p:nvSpPr>
                <p:cNvPr id="86" name="文本框 31"/>
                <p:cNvSpPr txBox="1">
                  <a:spLocks noChangeArrowheads="1"/>
                </p:cNvSpPr>
                <p:nvPr/>
              </p:nvSpPr>
              <p:spPr bwMode="auto">
                <a:xfrm>
                  <a:off x="7209530" y="3647349"/>
                  <a:ext cx="925364" cy="743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r>
                    <a:rPr lang="zh-CN" altLang="en-US" sz="1400" b="1" dirty="0">
                      <a:solidFill>
                        <a:schemeClr val="bg1"/>
                      </a:solidFill>
                      <a:latin typeface="思源宋体 CN" panose="02020400000000000000" charset="-122"/>
                      <a:ea typeface="思源宋体 CN" panose="02020400000000000000" charset="-122"/>
                    </a:rPr>
                    <a:t>就业服务</a:t>
                  </a:r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3087318" y="3839926"/>
              <a:ext cx="6655184" cy="789698"/>
              <a:chOff x="3049340" y="3776316"/>
              <a:chExt cx="6655184" cy="789698"/>
            </a:xfrm>
          </p:grpSpPr>
          <p:pic>
            <p:nvPicPr>
              <p:cNvPr id="75" name="图片 74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49340" y="3859440"/>
                <a:ext cx="928244" cy="706574"/>
              </a:xfrm>
              <a:prstGeom prst="rect">
                <a:avLst/>
              </a:prstGeom>
            </p:spPr>
          </p:pic>
          <p:pic>
            <p:nvPicPr>
              <p:cNvPr id="76" name="图片 75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550822" y="3859440"/>
                <a:ext cx="770796" cy="700387"/>
              </a:xfrm>
              <a:prstGeom prst="rect">
                <a:avLst/>
              </a:prstGeom>
            </p:spPr>
          </p:pic>
          <p:pic>
            <p:nvPicPr>
              <p:cNvPr id="77" name="图片 76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75975" y="3776316"/>
                <a:ext cx="867169" cy="740429"/>
              </a:xfrm>
              <a:prstGeom prst="rect">
                <a:avLst/>
              </a:prstGeom>
            </p:spPr>
          </p:pic>
          <p:pic>
            <p:nvPicPr>
              <p:cNvPr id="78" name="图片 77"/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386926" y="3831732"/>
                <a:ext cx="942284" cy="689776"/>
              </a:xfrm>
              <a:prstGeom prst="rect">
                <a:avLst/>
              </a:prstGeom>
            </p:spPr>
          </p:pic>
          <p:pic>
            <p:nvPicPr>
              <p:cNvPr id="79" name="图片 78"/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90975" y="3859440"/>
                <a:ext cx="1113549" cy="686338"/>
              </a:xfrm>
              <a:prstGeom prst="rect">
                <a:avLst/>
              </a:prstGeom>
            </p:spPr>
          </p:pic>
        </p:grpSp>
      </p:grpSp>
      <p:cxnSp>
        <p:nvCxnSpPr>
          <p:cNvPr id="62" name="MH_Other_2"/>
          <p:cNvCxnSpPr/>
          <p:nvPr>
            <p:custDataLst>
              <p:tags r:id="rId1"/>
            </p:custDataLst>
          </p:nvPr>
        </p:nvCxnSpPr>
        <p:spPr bwMode="auto">
          <a:xfrm>
            <a:off x="1358326" y="3182392"/>
            <a:ext cx="8610445" cy="1227"/>
          </a:xfrm>
          <a:prstGeom prst="line">
            <a:avLst/>
          </a:prstGeom>
          <a:ln>
            <a:solidFill>
              <a:srgbClr val="96969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MH_Other_2"/>
          <p:cNvCxnSpPr/>
          <p:nvPr>
            <p:custDataLst>
              <p:tags r:id="rId2"/>
            </p:custDataLst>
          </p:nvPr>
        </p:nvCxnSpPr>
        <p:spPr bwMode="auto">
          <a:xfrm>
            <a:off x="2799633" y="2196824"/>
            <a:ext cx="0" cy="2516934"/>
          </a:xfrm>
          <a:prstGeom prst="line">
            <a:avLst/>
          </a:prstGeom>
          <a:ln>
            <a:solidFill>
              <a:srgbClr val="96969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1"/>
          <p:cNvSpPr txBox="1"/>
          <p:nvPr/>
        </p:nvSpPr>
        <p:spPr bwMode="auto">
          <a:xfrm>
            <a:off x="1160042" y="2144242"/>
            <a:ext cx="394648" cy="98935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vert="wordArtVertRtl" wrap="none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8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</a:t>
            </a:r>
            <a:r>
              <a:rPr lang="zh-CN" altLang="en-US" sz="8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校内学生</a:t>
            </a:r>
          </a:p>
        </p:txBody>
      </p:sp>
      <p:sp>
        <p:nvSpPr>
          <p:cNvPr id="65" name="TextBox 59"/>
          <p:cNvSpPr txBox="1"/>
          <p:nvPr/>
        </p:nvSpPr>
        <p:spPr bwMode="auto">
          <a:xfrm>
            <a:off x="1160042" y="3311118"/>
            <a:ext cx="394648" cy="140075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vert="wordArtVertRtl" wrap="square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8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</a:t>
            </a:r>
            <a:r>
              <a:rPr lang="zh-CN" altLang="en-US" sz="800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社会</a:t>
            </a:r>
            <a:r>
              <a:rPr lang="zh-CN" altLang="en-US" sz="8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群体</a:t>
            </a:r>
          </a:p>
        </p:txBody>
      </p:sp>
      <p:sp>
        <p:nvSpPr>
          <p:cNvPr id="66" name="MH_SubTitle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9333" y="2198751"/>
            <a:ext cx="1073005" cy="635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5E5E5E"/>
                </a:solidFill>
                <a:latin typeface="思源宋体 CN" panose="02020400000000000000" charset="-122"/>
                <a:ea typeface="思源宋体 CN" panose="02020400000000000000" charset="-122"/>
              </a:rPr>
              <a:t>翻转课堂</a:t>
            </a:r>
            <a:endParaRPr lang="en-US" altLang="zh-CN" sz="1400" dirty="0">
              <a:solidFill>
                <a:srgbClr val="5E5E5E"/>
              </a:solidFill>
              <a:latin typeface="思源宋体 CN" panose="02020400000000000000" charset="-122"/>
              <a:ea typeface="思源宋体 CN" panose="02020400000000000000" charset="-122"/>
            </a:endParaRPr>
          </a:p>
          <a:p>
            <a:pPr algn="ctr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5E5E5E"/>
                </a:solidFill>
                <a:latin typeface="思源宋体 CN" panose="02020400000000000000" charset="-122"/>
                <a:ea typeface="思源宋体 CN" panose="02020400000000000000" charset="-122"/>
              </a:rPr>
              <a:t>云课堂</a:t>
            </a:r>
            <a:endParaRPr lang="en-US" altLang="zh-CN" sz="1400" dirty="0">
              <a:solidFill>
                <a:srgbClr val="5E5E5E"/>
              </a:solidFill>
              <a:latin typeface="思源宋体 CN" panose="02020400000000000000" charset="-122"/>
              <a:ea typeface="思源宋体 CN" panose="02020400000000000000" charset="-122"/>
            </a:endParaRPr>
          </a:p>
          <a:p>
            <a:pPr algn="ctr" eaLnBrk="1" hangingPunct="1">
              <a:lnSpc>
                <a:spcPct val="140000"/>
              </a:lnSpc>
            </a:pPr>
            <a:r>
              <a:rPr lang="zh-CN" altLang="en-US" sz="1400" dirty="0">
                <a:solidFill>
                  <a:srgbClr val="5E5E5E"/>
                </a:solidFill>
                <a:latin typeface="思源宋体 CN" panose="02020400000000000000" charset="-122"/>
                <a:ea typeface="思源宋体 CN" panose="02020400000000000000" charset="-122"/>
              </a:rPr>
              <a:t>岗前培训</a:t>
            </a:r>
            <a:endParaRPr lang="en-US" altLang="zh-CN" sz="1400" dirty="0">
              <a:solidFill>
                <a:srgbClr val="5E5E5E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67" name="TextBox 6"/>
          <p:cNvSpPr>
            <a:spLocks noChangeArrowheads="1"/>
          </p:cNvSpPr>
          <p:nvPr/>
        </p:nvSpPr>
        <p:spPr bwMode="auto">
          <a:xfrm>
            <a:off x="1777016" y="3299530"/>
            <a:ext cx="770652" cy="289441"/>
          </a:xfrm>
          <a:prstGeom prst="roundRect">
            <a:avLst>
              <a:gd name="adj" fmla="val 16667"/>
            </a:avLst>
          </a:prstGeom>
          <a:solidFill>
            <a:srgbClr val="2E75B6">
              <a:alpha val="7097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11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新型农民</a:t>
            </a:r>
          </a:p>
        </p:txBody>
      </p:sp>
      <p:sp>
        <p:nvSpPr>
          <p:cNvPr id="68" name="TextBox 60"/>
          <p:cNvSpPr>
            <a:spLocks noChangeArrowheads="1"/>
          </p:cNvSpPr>
          <p:nvPr/>
        </p:nvSpPr>
        <p:spPr bwMode="auto">
          <a:xfrm>
            <a:off x="1777016" y="3662692"/>
            <a:ext cx="770652" cy="289441"/>
          </a:xfrm>
          <a:prstGeom prst="roundRect">
            <a:avLst>
              <a:gd name="adj" fmla="val 16667"/>
            </a:avLst>
          </a:prstGeom>
          <a:solidFill>
            <a:srgbClr val="2E75B6">
              <a:alpha val="7097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11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退役军人</a:t>
            </a:r>
          </a:p>
        </p:txBody>
      </p:sp>
      <p:sp>
        <p:nvSpPr>
          <p:cNvPr id="69" name="TextBox 61"/>
          <p:cNvSpPr>
            <a:spLocks noChangeArrowheads="1"/>
          </p:cNvSpPr>
          <p:nvPr/>
        </p:nvSpPr>
        <p:spPr bwMode="auto">
          <a:xfrm>
            <a:off x="1777016" y="4025855"/>
            <a:ext cx="783848" cy="289441"/>
          </a:xfrm>
          <a:prstGeom prst="roundRect">
            <a:avLst>
              <a:gd name="adj" fmla="val 16667"/>
            </a:avLst>
          </a:prstGeom>
          <a:solidFill>
            <a:srgbClr val="2E75B6">
              <a:alpha val="7097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11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</a:t>
            </a:r>
            <a:r>
              <a:rPr lang="zh-CN" altLang="en-US" sz="11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残疾人 </a:t>
            </a:r>
            <a:r>
              <a:rPr lang="en-US" altLang="zh-CN" sz="11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</a:t>
            </a:r>
            <a:endParaRPr lang="zh-CN" altLang="en-US" sz="1100" b="1" dirty="0">
              <a:solidFill>
                <a:schemeClr val="bg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70" name="TextBox 61"/>
          <p:cNvSpPr>
            <a:spLocks noChangeArrowheads="1"/>
          </p:cNvSpPr>
          <p:nvPr/>
        </p:nvSpPr>
        <p:spPr bwMode="auto">
          <a:xfrm>
            <a:off x="1774025" y="4381563"/>
            <a:ext cx="734604" cy="289441"/>
          </a:xfrm>
          <a:prstGeom prst="roundRect">
            <a:avLst>
              <a:gd name="adj" fmla="val 16667"/>
            </a:avLst>
          </a:prstGeom>
          <a:solidFill>
            <a:srgbClr val="2E75B6">
              <a:alpha val="7097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11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   ……   </a:t>
            </a:r>
          </a:p>
        </p:txBody>
      </p:sp>
      <p:sp>
        <p:nvSpPr>
          <p:cNvPr id="71" name="MH_SubTitle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793579" y="2794114"/>
            <a:ext cx="1073005" cy="164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5E5E5E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素质素养</a:t>
            </a:r>
            <a:endParaRPr lang="en-US" altLang="zh-CN" sz="1400" dirty="0">
              <a:solidFill>
                <a:srgbClr val="5E5E5E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5E5E5E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文化生活</a:t>
            </a:r>
            <a:endParaRPr lang="en-US" altLang="zh-CN" sz="1400" dirty="0">
              <a:solidFill>
                <a:srgbClr val="5E5E5E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5E5E5E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技能技巧</a:t>
            </a:r>
            <a:endParaRPr lang="en-US" altLang="zh-CN" sz="1400" dirty="0">
              <a:solidFill>
                <a:srgbClr val="5E5E5E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5E5E5E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创新创业</a:t>
            </a:r>
            <a:endParaRPr lang="en-US" altLang="zh-CN" sz="1400" dirty="0">
              <a:solidFill>
                <a:srgbClr val="5E5E5E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5E5E5E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……</a:t>
            </a:r>
            <a:endParaRPr lang="zh-CN" altLang="en-US" sz="1400" dirty="0">
              <a:solidFill>
                <a:srgbClr val="5E5E5E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cxnSp>
        <p:nvCxnSpPr>
          <p:cNvPr id="72" name="MH_Other_2"/>
          <p:cNvCxnSpPr/>
          <p:nvPr>
            <p:custDataLst>
              <p:tags r:id="rId5"/>
            </p:custDataLst>
          </p:nvPr>
        </p:nvCxnSpPr>
        <p:spPr bwMode="auto">
          <a:xfrm>
            <a:off x="9585374" y="2196824"/>
            <a:ext cx="0" cy="2516934"/>
          </a:xfrm>
          <a:prstGeom prst="line">
            <a:avLst/>
          </a:prstGeom>
          <a:ln>
            <a:solidFill>
              <a:srgbClr val="96969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560923" y="799655"/>
            <a:ext cx="4079057" cy="363423"/>
          </a:xfrm>
          <a:prstGeom prst="rect">
            <a:avLst/>
          </a:prstGeom>
        </p:spPr>
        <p:txBody>
          <a:bodyPr wrap="square" lIns="85588" tIns="42794" rIns="85588" bIns="42794">
            <a:spAutoFit/>
          </a:bodyPr>
          <a:lstStyle/>
          <a:p>
            <a:pPr marL="0" lvl="1" defTabSz="74676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4. </a:t>
            </a:r>
            <a:r>
              <a:rPr lang="en-US" altLang="zh-CN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O2O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教育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培训提升就业能力</a:t>
            </a:r>
            <a:endParaRPr lang="zh-CN" altLang="en-US" sz="2000" b="1" dirty="0">
              <a:solidFill>
                <a:srgbClr val="C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81400" y="2123906"/>
            <a:ext cx="10808945" cy="4354415"/>
            <a:chOff x="681400" y="2024753"/>
            <a:chExt cx="10808945" cy="4354415"/>
          </a:xfrm>
        </p:grpSpPr>
        <p:grpSp>
          <p:nvGrpSpPr>
            <p:cNvPr id="5" name="组合 4"/>
            <p:cNvGrpSpPr/>
            <p:nvPr/>
          </p:nvGrpSpPr>
          <p:grpSpPr>
            <a:xfrm>
              <a:off x="681400" y="2024753"/>
              <a:ext cx="10808945" cy="735135"/>
              <a:chOff x="893059" y="1331089"/>
              <a:chExt cx="10808945" cy="868101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2523280" y="1331089"/>
                <a:ext cx="9178724" cy="8681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深耕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教育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领域多年，拥有一大批全国知名职业教育专家和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一支优秀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博士、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硕士核心研究团队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，作为产教融合服务者，将产业与职业教育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深度对接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，提供产教融合顶层设计规划服务。</a:t>
                </a:r>
                <a:endParaRPr lang="en-US" altLang="zh-CN" sz="1600" dirty="0" smtClean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893059" y="1331089"/>
                <a:ext cx="1630221" cy="8681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600" b="1" dirty="0" smtClean="0">
                    <a:solidFill>
                      <a:srgbClr val="FFFFFF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顶层</a:t>
                </a:r>
                <a:r>
                  <a:rPr lang="zh-CN" altLang="en-US" sz="1600" b="1" dirty="0">
                    <a:solidFill>
                      <a:srgbClr val="FFFFFF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设计规划</a:t>
                </a: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681400" y="2929573"/>
              <a:ext cx="10808945" cy="735135"/>
              <a:chOff x="893059" y="2549586"/>
              <a:chExt cx="10808945" cy="868101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2523280" y="2549586"/>
                <a:ext cx="9178724" cy="8681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深度应用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VR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、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AR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、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AI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等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新技术，充分利用现代化教学工具、手段等，搭建智慧学习环境，构建“线上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+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线下”智慧教学体系，提升教育培训的效率和质量。</a:t>
                </a:r>
                <a:endParaRPr lang="zh-CN" altLang="en-US" sz="1200" dirty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893059" y="2549586"/>
                <a:ext cx="1630221" cy="86810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600" b="1" dirty="0" smtClean="0">
                    <a:solidFill>
                      <a:srgbClr val="FFFFFF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新科技赋能</a:t>
                </a:r>
                <a:endParaRPr lang="en-US" altLang="zh-CN" sz="1600" b="1" dirty="0" smtClean="0">
                  <a:solidFill>
                    <a:srgbClr val="FFFFFF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600" b="1" dirty="0" smtClean="0">
                    <a:solidFill>
                      <a:srgbClr val="FFFFFF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教学实训</a:t>
                </a:r>
                <a:endParaRPr lang="zh-CN" altLang="en-US" sz="1600" b="1" dirty="0">
                  <a:solidFill>
                    <a:srgbClr val="FFFFFF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81400" y="3834393"/>
              <a:ext cx="10808945" cy="735135"/>
              <a:chOff x="893059" y="3685834"/>
              <a:chExt cx="10808945" cy="868101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523280" y="3685834"/>
                <a:ext cx="9178724" cy="8681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具备强大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的课程资源开发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能力，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拥有数百门优质课程资源，充分利用新技术创新资源呈现形式，能将行业企业的产业知识、技术、标准、证书等资源转化为职业教育资源。</a:t>
                </a:r>
                <a:endParaRPr lang="en-US" altLang="zh-CN" sz="1600" dirty="0" smtClean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893059" y="3685834"/>
                <a:ext cx="1630221" cy="8681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600" b="1" dirty="0" smtClean="0">
                    <a:solidFill>
                      <a:srgbClr val="FFFFFF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课程资源与</a:t>
                </a:r>
                <a:endParaRPr lang="en-US" altLang="zh-CN" sz="1600" b="1" dirty="0" smtClean="0">
                  <a:solidFill>
                    <a:srgbClr val="FFFFFF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600" b="1" dirty="0" smtClean="0">
                    <a:solidFill>
                      <a:srgbClr val="FFFFFF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技术支撑</a:t>
                </a:r>
                <a:endParaRPr lang="en-US" altLang="zh-CN" sz="1600" b="1" dirty="0" smtClean="0">
                  <a:solidFill>
                    <a:srgbClr val="FFFFFF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81400" y="4739213"/>
              <a:ext cx="10808945" cy="735135"/>
              <a:chOff x="883409" y="4752659"/>
              <a:chExt cx="10808945" cy="868101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971006" y="4891715"/>
                <a:ext cx="184731" cy="4928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ct val="130000"/>
                  </a:lnSpc>
                </a:pPr>
                <a:endParaRPr lang="zh-CN" altLang="en-US" sz="1800" b="1" dirty="0">
                  <a:solidFill>
                    <a:srgbClr val="0070C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2513630" y="4752659"/>
                <a:ext cx="9178724" cy="8681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搭建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智慧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管理平台，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提供全面的智能平安环境和综合信息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服务，全面打造智慧基地（智慧管理、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智慧教学、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智能安防、智慧科研、数据服务、评价模板）。</a:t>
                </a:r>
                <a:endParaRPr lang="en-US" altLang="zh-CN" sz="1600" dirty="0" smtClean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883409" y="4752659"/>
                <a:ext cx="1630221" cy="86810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600" b="1" dirty="0" smtClean="0">
                    <a:solidFill>
                      <a:srgbClr val="FFFFFF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基地智慧管理</a:t>
                </a: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681400" y="5644033"/>
              <a:ext cx="10808945" cy="735135"/>
              <a:chOff x="883409" y="5854183"/>
              <a:chExt cx="10808945" cy="868101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2513630" y="5854183"/>
                <a:ext cx="9178724" cy="8681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与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多家职业院校及多家知名企业（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海康威视、富士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康等）具有战略合作关系，根据项目实际情况与需要，可在合作交流、资源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搭接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、订单培养、就业服务等方面提供协助。</a:t>
                </a:r>
                <a:endParaRPr lang="en-US" altLang="zh-CN" sz="1600" dirty="0" smtClean="0">
                  <a:solidFill>
                    <a:srgbClr val="0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883409" y="5854183"/>
                <a:ext cx="1630221" cy="8681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600" b="1" dirty="0" smtClean="0">
                    <a:solidFill>
                      <a:srgbClr val="FFFFFF"/>
                    </a:solidFill>
                    <a:latin typeface="思源宋体 CN" panose="02020400000000000000" charset="-122"/>
                    <a:ea typeface="思源宋体 CN" panose="02020400000000000000" charset="-122"/>
                  </a:rPr>
                  <a:t>辅助运营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2357928" y="1321648"/>
            <a:ext cx="7455888" cy="749491"/>
            <a:chOff x="2357928" y="1101308"/>
            <a:chExt cx="7455888" cy="749491"/>
          </a:xfrm>
        </p:grpSpPr>
        <p:sp>
          <p:nvSpPr>
            <p:cNvPr id="24" name="矩形 23"/>
            <p:cNvSpPr/>
            <p:nvPr/>
          </p:nvSpPr>
          <p:spPr>
            <a:xfrm>
              <a:off x="4641405" y="1101308"/>
              <a:ext cx="28889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00B0F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新技术</a:t>
              </a:r>
              <a:r>
                <a:rPr lang="en-US" altLang="zh-CN" sz="2000" b="1" dirty="0" smtClean="0">
                  <a:solidFill>
                    <a:srgbClr val="00B0F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+</a:t>
              </a:r>
              <a:r>
                <a:rPr lang="zh-CN" altLang="en-US" sz="2000" b="1" dirty="0" smtClean="0">
                  <a:solidFill>
                    <a:srgbClr val="00B0F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新职教</a:t>
              </a:r>
              <a:r>
                <a:rPr lang="en-US" altLang="zh-CN" sz="2000" b="1" dirty="0" smtClean="0">
                  <a:solidFill>
                    <a:srgbClr val="00B0F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+</a:t>
              </a:r>
              <a:r>
                <a:rPr lang="zh-CN" altLang="en-US" sz="2000" b="1" dirty="0" smtClean="0">
                  <a:solidFill>
                    <a:srgbClr val="00B0F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新培训</a:t>
              </a:r>
              <a:endParaRPr lang="zh-CN" altLang="en-US" sz="2000" b="1" dirty="0">
                <a:solidFill>
                  <a:srgbClr val="00B0F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357928" y="1481467"/>
              <a:ext cx="74558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00B0F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多方统筹、协同推进，为基地提供“规划</a:t>
              </a:r>
              <a:r>
                <a:rPr lang="en-US" altLang="zh-CN" b="1" dirty="0" smtClean="0">
                  <a:solidFill>
                    <a:srgbClr val="00B0F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-</a:t>
              </a:r>
              <a:r>
                <a:rPr lang="zh-CN" altLang="en-US" b="1" dirty="0" smtClean="0">
                  <a:solidFill>
                    <a:srgbClr val="00B0F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建设</a:t>
              </a:r>
              <a:r>
                <a:rPr lang="en-US" altLang="zh-CN" b="1" dirty="0" smtClean="0">
                  <a:solidFill>
                    <a:srgbClr val="00B0F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-</a:t>
              </a:r>
              <a:r>
                <a:rPr lang="zh-CN" altLang="en-US" b="1" dirty="0" smtClean="0">
                  <a:solidFill>
                    <a:srgbClr val="00B0F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辅助运营”全方位服务</a:t>
              </a:r>
              <a:endParaRPr lang="zh-CN" altLang="en-US" b="1" dirty="0">
                <a:solidFill>
                  <a:srgbClr val="00B0F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直接连接符 30"/>
          <p:cNvCxnSpPr/>
          <p:nvPr/>
        </p:nvCxnSpPr>
        <p:spPr>
          <a:xfrm>
            <a:off x="1768416" y="404813"/>
            <a:ext cx="7031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4"/>
          <p:cNvSpPr txBox="1"/>
          <p:nvPr/>
        </p:nvSpPr>
        <p:spPr>
          <a:xfrm>
            <a:off x="8919315" y="155374"/>
            <a:ext cx="3131502" cy="460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>
                <a:latin typeface="思源宋体 CN" panose="02020400000000000000" charset="-122"/>
                <a:ea typeface="思源宋体 CN" panose="02020400000000000000" charset="-122"/>
              </a:rPr>
              <a:t>四、项目案例介绍</a:t>
            </a:r>
          </a:p>
          <a:p>
            <a:endParaRPr lang="zh-CN" altLang="en-US" dirty="0" smtClean="0">
              <a:latin typeface="思源宋体 CN" panose="02020400000000000000" charset="-122"/>
              <a:ea typeface="思源宋体 CN" panose="02020400000000000000" charset="-122"/>
            </a:endParaRPr>
          </a:p>
          <a:p>
            <a:endParaRPr lang="zh-CN" altLang="en-US" dirty="0"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33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3711" y="738566"/>
            <a:ext cx="3107282" cy="508813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588" tIns="42794" rIns="85588" bIns="42794" anchor="ctr"/>
          <a:lstStyle/>
          <a:p>
            <a:pPr marL="0" lvl="1" defTabSz="746125">
              <a:spcBef>
                <a:spcPct val="0"/>
              </a:spcBef>
              <a:spcAft>
                <a:spcPts val="600"/>
              </a:spcAft>
            </a:pPr>
            <a:r>
              <a:rPr lang="zh-CN" altLang="en-US" sz="2400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（</a:t>
            </a:r>
            <a:r>
              <a:rPr lang="zh-CN" altLang="en-US" sz="24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一</a:t>
            </a:r>
            <a:r>
              <a:rPr lang="zh-CN" altLang="en-US" sz="2400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）</a:t>
            </a:r>
            <a:r>
              <a:rPr lang="zh-CN" altLang="zh-CN" sz="2400" b="1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国泰安优势</a:t>
            </a:r>
          </a:p>
        </p:txBody>
      </p:sp>
    </p:spTree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843148" y="1780457"/>
            <a:ext cx="10525789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2017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年，国泰安与武汉船舶职业技术学院，以新能源汽车硬件改革为基础，以提高学生技能为目的，以创新新能源汽车教学设备为引入，以创新新能源汽车实训中心为平台，以理实一体的课程体系设计，共同完成新能源汽车专业建设。</a:t>
            </a:r>
            <a:r>
              <a:rPr lang="zh-CN" altLang="en-US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建设达到以下成果：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纯</a:t>
            </a:r>
            <a:r>
              <a:rPr lang="zh-CN" altLang="en-US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电动汽车教学系统实训室、混合动力汽车教学系统实训室、新能汽车充电系统实训室、新能源汽车教学资源库</a:t>
            </a:r>
          </a:p>
        </p:txBody>
      </p:sp>
      <p:pic>
        <p:nvPicPr>
          <p:cNvPr id="17" name="图片 16"/>
          <p:cNvPicPr/>
          <p:nvPr/>
        </p:nvPicPr>
        <p:blipFill>
          <a:blip r:embed="rId4"/>
          <a:stretch>
            <a:fillRect/>
          </a:stretch>
        </p:blipFill>
        <p:spPr>
          <a:xfrm>
            <a:off x="1266755" y="3521373"/>
            <a:ext cx="4087906" cy="2736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743" y="3521373"/>
            <a:ext cx="4426209" cy="273600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669223" y="1405745"/>
            <a:ext cx="3635766" cy="363423"/>
          </a:xfrm>
          <a:prstGeom prst="rect">
            <a:avLst/>
          </a:prstGeom>
        </p:spPr>
        <p:txBody>
          <a:bodyPr wrap="square" lIns="85588" tIns="42794" rIns="85588" bIns="42794">
            <a:spAutoFit/>
          </a:bodyPr>
          <a:lstStyle/>
          <a:p>
            <a:pPr marL="0" lvl="1" defTabSz="74676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1. 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武汉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船舶职业技术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学院项目</a:t>
            </a:r>
            <a:endParaRPr lang="zh-CN" altLang="en-US" sz="2000" b="1" dirty="0">
              <a:solidFill>
                <a:srgbClr val="C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8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6289" y="795011"/>
            <a:ext cx="3107282" cy="508813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588" tIns="42794" rIns="85588" bIns="42794" anchor="ctr"/>
          <a:lstStyle/>
          <a:p>
            <a:pPr marL="0" lvl="1" defTabSz="746125">
              <a:spcBef>
                <a:spcPct val="0"/>
              </a:spcBef>
              <a:spcAft>
                <a:spcPts val="600"/>
              </a:spcAft>
            </a:pPr>
            <a:r>
              <a:rPr lang="zh-CN" altLang="en-US" sz="2400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（二）</a:t>
            </a:r>
            <a:r>
              <a:rPr lang="zh-CN" altLang="zh-CN" sz="2400" b="1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</a:t>
            </a:r>
            <a:r>
              <a:rPr lang="zh-CN" altLang="en-US" sz="2400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成功案例</a:t>
            </a:r>
            <a:endParaRPr lang="zh-CN" altLang="en-US" sz="2400" b="1" dirty="0">
              <a:solidFill>
                <a:schemeClr val="bg1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1031122" y="1582438"/>
            <a:ext cx="9972888" cy="1195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8697" tIns="44348" rIns="88697" bIns="44348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-11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-11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-11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-11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-11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-11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-11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-11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-110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国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泰安与杭州技师学院达成战略合作协议，将完成实训软硬件建设及设备整合和补充（包括汽车虚拟仿真教学实训室、汽车专业微型课题开发专项、汽车专业硬件设备的引进），通过软硬件实现节省时间、空间、教学设备、常规实操耗材消耗的投入成本，让学生通过虚拟仿真教学实训，提高学生学习的兴趣。</a:t>
            </a: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520499" y="3106834"/>
            <a:ext cx="4169233" cy="281085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157415" y="3106832"/>
            <a:ext cx="4262765" cy="28030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矩形 8"/>
          <p:cNvSpPr/>
          <p:nvPr/>
        </p:nvSpPr>
        <p:spPr>
          <a:xfrm>
            <a:off x="584042" y="950903"/>
            <a:ext cx="3635766" cy="363423"/>
          </a:xfrm>
          <a:prstGeom prst="rect">
            <a:avLst/>
          </a:prstGeom>
        </p:spPr>
        <p:txBody>
          <a:bodyPr wrap="square" lIns="85588" tIns="42794" rIns="85588" bIns="42794">
            <a:spAutoFit/>
          </a:bodyPr>
          <a:lstStyle/>
          <a:p>
            <a:pPr marL="0" lvl="1" defTabSz="74676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2. 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杭州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技师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学院项目</a:t>
            </a:r>
            <a:endParaRPr lang="zh-CN" altLang="en-US" sz="2000" b="1" dirty="0">
              <a:solidFill>
                <a:srgbClr val="C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36252" y="1367081"/>
            <a:ext cx="9897585" cy="82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8697" tIns="44348" rIns="88697" bIns="44348" anchor="ctr">
            <a:spAutoFit/>
          </a:bodyPr>
          <a:lstStyle>
            <a:lvl1pPr defTabSz="8858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-110" charset="-128"/>
              </a:defRPr>
            </a:lvl1pPr>
            <a:lvl2pPr marL="742950" indent="-285750" defTabSz="8858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-110" charset="-128"/>
              </a:defRPr>
            </a:lvl2pPr>
            <a:lvl3pPr marL="1143000" indent="-228600" defTabSz="8858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-110" charset="-128"/>
              </a:defRPr>
            </a:lvl3pPr>
            <a:lvl4pPr marL="1600200" indent="-228600" defTabSz="8858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-110" charset="-128"/>
              </a:defRPr>
            </a:lvl4pPr>
            <a:lvl5pPr marL="2057400" indent="-228600" defTabSz="8858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-110" charset="-128"/>
              </a:defRPr>
            </a:lvl5pPr>
            <a:lvl6pPr marL="2514600" indent="-228600" defTabSz="8858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-110" charset="-128"/>
              </a:defRPr>
            </a:lvl6pPr>
            <a:lvl7pPr marL="2971800" indent="-228600" defTabSz="8858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-110" charset="-128"/>
              </a:defRPr>
            </a:lvl7pPr>
            <a:lvl8pPr marL="3429000" indent="-228600" defTabSz="8858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-110" charset="-128"/>
              </a:defRPr>
            </a:lvl8pPr>
            <a:lvl9pPr marL="3886200" indent="-228600" defTabSz="8858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-110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国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泰安与四川希望汽车职业技术学院达成一致，共建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3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万平米的万人汽车实训基地，以汽车实训室的整体规划设计，课程教学资源库，信息化实训基地、汽车文化为一体的汽车综合实训中心。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17" y="2394376"/>
            <a:ext cx="2617978" cy="15716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388" y="2380795"/>
            <a:ext cx="2643206" cy="155883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410" y="4011065"/>
            <a:ext cx="2663183" cy="173889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0" contras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4348" y="2367991"/>
            <a:ext cx="4487750" cy="336305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17" y="4011065"/>
            <a:ext cx="2617978" cy="1738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矩形 12"/>
          <p:cNvSpPr/>
          <p:nvPr/>
        </p:nvSpPr>
        <p:spPr>
          <a:xfrm>
            <a:off x="539383" y="813848"/>
            <a:ext cx="4638258" cy="363423"/>
          </a:xfrm>
          <a:prstGeom prst="rect">
            <a:avLst/>
          </a:prstGeom>
        </p:spPr>
        <p:txBody>
          <a:bodyPr wrap="square" lIns="85588" tIns="42794" rIns="85588" bIns="42794">
            <a:spAutoFit/>
          </a:bodyPr>
          <a:lstStyle/>
          <a:p>
            <a:pPr marL="0" lvl="1" defTabSz="74676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3. 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四川希望汽车职业技术学院项目</a:t>
            </a:r>
            <a:endParaRPr lang="zh-CN" altLang="en-US" sz="2000" b="1" dirty="0">
              <a:solidFill>
                <a:srgbClr val="C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347055" y="1533340"/>
            <a:ext cx="9972889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国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泰安在天津承办了安徽省新能源汽车高职高专骨干教师师资培训，培训教师约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15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人，在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6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天的培训时间里，从理论、企业参观到实践操作对教师进行了培训，得到了参加培训教师的一致好评</a:t>
            </a:r>
            <a:r>
              <a:rPr lang="zh-CN" altLang="en-US" sz="1600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81" y="2559910"/>
            <a:ext cx="8568079" cy="31114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矩形 8"/>
          <p:cNvSpPr/>
          <p:nvPr/>
        </p:nvSpPr>
        <p:spPr>
          <a:xfrm>
            <a:off x="563134" y="807680"/>
            <a:ext cx="4840139" cy="363423"/>
          </a:xfrm>
          <a:prstGeom prst="rect">
            <a:avLst/>
          </a:prstGeom>
        </p:spPr>
        <p:txBody>
          <a:bodyPr wrap="square" lIns="85588" tIns="42794" rIns="85588" bIns="42794">
            <a:spAutoFit/>
          </a:bodyPr>
          <a:lstStyle/>
          <a:p>
            <a:pPr marL="0" lvl="1" defTabSz="74676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4. 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安徽省</a:t>
            </a:r>
            <a:r>
              <a:rPr lang="zh-CN" altLang="en-US" sz="20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新能源汽车师资</a:t>
            </a:r>
            <a:r>
              <a:rPr lang="zh-CN" altLang="en-US" sz="2000" b="1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培训项目</a:t>
            </a:r>
            <a:endParaRPr lang="zh-CN" altLang="en-US" sz="2000" b="1" dirty="0">
              <a:solidFill>
                <a:srgbClr val="C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-1" y="1387122"/>
            <a:ext cx="12191999" cy="5480806"/>
            <a:chOff x="2556061" y="3105948"/>
            <a:chExt cx="7848871" cy="3634572"/>
          </a:xfrm>
        </p:grpSpPr>
        <p:sp>
          <p:nvSpPr>
            <p:cNvPr id="40" name="矩形 39"/>
            <p:cNvSpPr/>
            <p:nvPr/>
          </p:nvSpPr>
          <p:spPr>
            <a:xfrm>
              <a:off x="2556061" y="4794254"/>
              <a:ext cx="7848871" cy="1946266"/>
            </a:xfrm>
            <a:prstGeom prst="rect">
              <a:avLst/>
            </a:prstGeom>
            <a:solidFill>
              <a:srgbClr val="0070C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240137" y="5514674"/>
              <a:ext cx="6624736" cy="817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国泰安对本解决方案中的所有内容（包括但不限于产品设计构思、设计理念、文字图片等）拥有完全及绝对的版权等知识产权，并受法律保护。未经国泰安书面许可或授权，任何单位或个人不得以任何方式和理由对该解决方案中的内容（包括但不限于产品设计构思、设计理念、文字图片等）进行全部或部分地抄录、复制、修改、传播、销售或以其它任何方式使用。凡侵犯前述知识产权的，国泰安有权依法追究其法律责任。特此郑重声明。</a:t>
              </a:r>
            </a:p>
            <a:p>
              <a:pPr>
                <a:lnSpc>
                  <a:spcPct val="130000"/>
                </a:lnSpc>
              </a:pPr>
              <a:endParaRPr lang="en-US" altLang="zh-CN" sz="1000" dirty="0">
                <a:solidFill>
                  <a:prstClr val="white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white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版本</a:t>
              </a:r>
              <a:r>
                <a:rPr lang="zh-CN" altLang="en-US" sz="1100" dirty="0" smtClean="0">
                  <a:solidFill>
                    <a:prstClr val="white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：</a:t>
              </a:r>
              <a:r>
                <a:rPr lang="zh-CN" altLang="en-US" sz="1100" dirty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基于产教融合下的汽车运用与维修专业整体解决</a:t>
              </a:r>
              <a:r>
                <a:rPr lang="zh-CN" altLang="en-US" sz="1100" dirty="0" smtClean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方案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                         </a:t>
              </a:r>
              <a:r>
                <a:rPr lang="zh-CN" altLang="en-US" sz="1100" dirty="0" smtClean="0">
                  <a:solidFill>
                    <a:prstClr val="white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编制</a:t>
              </a:r>
              <a:r>
                <a:rPr lang="zh-CN" altLang="en-US" sz="1100" dirty="0">
                  <a:solidFill>
                    <a:prstClr val="white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：</a:t>
              </a:r>
              <a:r>
                <a:rPr lang="en-US" altLang="zh-CN" sz="1100" dirty="0">
                  <a:solidFill>
                    <a:srgbClr val="FFFF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2019</a:t>
              </a:r>
              <a:r>
                <a:rPr lang="zh-CN" altLang="en-US" sz="1100" dirty="0" smtClean="0">
                  <a:solidFill>
                    <a:srgbClr val="FFFF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年</a:t>
              </a:r>
              <a:r>
                <a:rPr lang="en-US" altLang="zh-CN" sz="1100" dirty="0" smtClean="0">
                  <a:solidFill>
                    <a:srgbClr val="FFFF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3</a:t>
              </a:r>
              <a:r>
                <a:rPr lang="zh-CN" altLang="en-US" sz="1100" dirty="0" smtClean="0">
                  <a:solidFill>
                    <a:srgbClr val="FFFF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月 </a:t>
              </a:r>
              <a:endParaRPr lang="zh-CN" altLang="en-US" sz="1100" dirty="0">
                <a:solidFill>
                  <a:srgbClr val="FFFF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247226" y="5343370"/>
              <a:ext cx="647251" cy="223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prstClr val="white"/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版权声明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2880097" y="5210680"/>
              <a:ext cx="7272808" cy="118961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思源宋体 CN" panose="02020400000000000000" charset="-122"/>
                <a:ea typeface="思源宋体 CN" panose="02020400000000000000" charset="-122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68791" y="3105948"/>
              <a:ext cx="2760723" cy="140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4800" b="1" dirty="0">
                  <a:solidFill>
                    <a:srgbClr val="0070C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谢谢观看 </a:t>
              </a:r>
              <a:endParaRPr lang="en-US" altLang="zh-CN" sz="4800" b="1" dirty="0" smtClean="0">
                <a:solidFill>
                  <a:srgbClr val="0070C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4000" b="1" dirty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竭诚</a:t>
              </a:r>
              <a:r>
                <a:rPr lang="zh-CN" altLang="en-US" sz="4000" b="1" dirty="0" smtClean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期待</a:t>
              </a:r>
              <a:r>
                <a:rPr lang="zh-CN" altLang="en-US" sz="4000" b="1" dirty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与您合作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922284" y="1707941"/>
            <a:ext cx="3660148" cy="1784326"/>
            <a:chOff x="2459494" y="2263473"/>
            <a:chExt cx="2583995" cy="1259700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985" y="2263473"/>
              <a:ext cx="2404262" cy="284586"/>
            </a:xfrm>
            <a:prstGeom prst="rect">
              <a:avLst/>
            </a:prstGeom>
          </p:spPr>
        </p:pic>
        <p:sp>
          <p:nvSpPr>
            <p:cNvPr id="49" name="标题 3"/>
            <p:cNvSpPr txBox="1"/>
            <p:nvPr/>
          </p:nvSpPr>
          <p:spPr>
            <a:xfrm>
              <a:off x="2459494" y="2647161"/>
              <a:ext cx="2389903" cy="216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400" b="0" dirty="0">
                  <a:solidFill>
                    <a:srgbClr val="3E3A39"/>
                  </a:solidFill>
                  <a:latin typeface="微软雅黑" panose="020B0503020204020204" pitchFamily="34" charset="-122"/>
                </a:rPr>
                <a:t>深圳国泰安教育技术有限公司</a:t>
              </a:r>
            </a:p>
          </p:txBody>
        </p:sp>
        <p:sp>
          <p:nvSpPr>
            <p:cNvPr id="50" name="标题 3"/>
            <p:cNvSpPr txBox="1"/>
            <p:nvPr/>
          </p:nvSpPr>
          <p:spPr>
            <a:xfrm>
              <a:off x="2459494" y="2878563"/>
              <a:ext cx="2583995" cy="644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defTabSz="913765">
                <a:lnSpc>
                  <a:spcPts val="1600"/>
                </a:lnSpc>
              </a:pPr>
              <a:r>
                <a:rPr lang="en-US" altLang="zh-CN" sz="1200" b="0" dirty="0">
                  <a:solidFill>
                    <a:srgbClr val="C30D23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T</a:t>
              </a:r>
              <a:r>
                <a:rPr lang="en-US" altLang="zh-CN" sz="1200" b="0" dirty="0">
                  <a:solidFill>
                    <a:srgbClr val="3E3A3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   400-609-6665   </a:t>
              </a:r>
            </a:p>
            <a:p>
              <a:pPr defTabSz="913765">
                <a:lnSpc>
                  <a:spcPts val="1600"/>
                </a:lnSpc>
              </a:pPr>
              <a:r>
                <a:rPr lang="en-US" altLang="zh-CN" sz="1200" b="0" dirty="0">
                  <a:solidFill>
                    <a:srgbClr val="C30D23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E</a:t>
              </a:r>
              <a:r>
                <a:rPr lang="en-US" altLang="zh-CN" sz="1200" b="0" dirty="0">
                  <a:solidFill>
                    <a:srgbClr val="3E3A3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   market@gtafe.com</a:t>
              </a:r>
            </a:p>
            <a:p>
              <a:pPr defTabSz="913765">
                <a:lnSpc>
                  <a:spcPts val="1600"/>
                </a:lnSpc>
              </a:pPr>
              <a:r>
                <a:rPr lang="en-US" altLang="zh-CN" sz="1200" b="0" dirty="0">
                  <a:solidFill>
                    <a:srgbClr val="C30D23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W</a:t>
              </a:r>
              <a:r>
                <a:rPr lang="en-US" altLang="zh-CN" sz="1200" b="0" dirty="0">
                  <a:solidFill>
                    <a:srgbClr val="3E3A3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  http://www.gtafe.com</a:t>
              </a:r>
            </a:p>
            <a:p>
              <a:pPr defTabSz="913765">
                <a:lnSpc>
                  <a:spcPts val="1600"/>
                </a:lnSpc>
              </a:pPr>
              <a:r>
                <a:rPr lang="en-US" altLang="zh-CN" sz="1200" b="0" dirty="0">
                  <a:solidFill>
                    <a:srgbClr val="C30D23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A   </a:t>
              </a:r>
              <a:r>
                <a:rPr lang="zh-CN" altLang="en-US" sz="1200" b="0" dirty="0">
                  <a:solidFill>
                    <a:srgbClr val="3E3A3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深圳市南山区学苑大道</a:t>
              </a:r>
              <a:r>
                <a:rPr lang="en-US" altLang="zh-CN" sz="1200" b="0" dirty="0">
                  <a:solidFill>
                    <a:srgbClr val="3E3A3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1001</a:t>
              </a:r>
              <a:r>
                <a:rPr lang="zh-CN" altLang="en-US" sz="1200" b="0" dirty="0">
                  <a:solidFill>
                    <a:srgbClr val="3E3A3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号南山智园</a:t>
              </a:r>
              <a:r>
                <a:rPr lang="en-US" altLang="zh-CN" sz="1200" b="0" dirty="0">
                  <a:solidFill>
                    <a:srgbClr val="3E3A3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A4</a:t>
              </a:r>
              <a:r>
                <a:rPr lang="zh-CN" altLang="en-US" sz="1200" b="0" dirty="0">
                  <a:solidFill>
                    <a:srgbClr val="3E3A3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栋</a:t>
              </a: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8" b="5478"/>
          <a:stretch>
            <a:fillRect/>
          </a:stretch>
        </p:blipFill>
        <p:spPr>
          <a:xfrm>
            <a:off x="10494296" y="2251423"/>
            <a:ext cx="1319599" cy="11773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占位符 20"/>
          <p:cNvSpPr txBox="1"/>
          <p:nvPr/>
        </p:nvSpPr>
        <p:spPr>
          <a:xfrm>
            <a:off x="8461609" y="175103"/>
            <a:ext cx="3062403" cy="459419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b="1" dirty="0">
                <a:solidFill>
                  <a:prstClr val="black"/>
                </a:solidFill>
                <a:latin typeface="思源宋体 CN" panose="02020400000000000000" charset="-122"/>
                <a:ea typeface="思源宋体 CN" panose="02020400000000000000" charset="-122"/>
              </a:rPr>
              <a:t>一、建设背景意义</a:t>
            </a: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1618288" y="404812"/>
            <a:ext cx="714357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544512" y="1694333"/>
            <a:ext cx="11129628" cy="1605946"/>
            <a:chOff x="649155" y="1220321"/>
            <a:chExt cx="7306947" cy="2290224"/>
          </a:xfrm>
        </p:grpSpPr>
        <p:sp>
          <p:nvSpPr>
            <p:cNvPr id="43" name="矩形 42"/>
            <p:cNvSpPr/>
            <p:nvPr/>
          </p:nvSpPr>
          <p:spPr>
            <a:xfrm>
              <a:off x="723950" y="2014120"/>
              <a:ext cx="7214654" cy="11230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47675"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rgbClr val="FF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深化“引企入教”改革。</a:t>
              </a:r>
              <a:r>
                <a:rPr lang="zh-CN" altLang="en-US" sz="1600" dirty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支持引导企业深度参与职业教育教学改革，多种方式参与学校专业规划、教材开发、教学设计、课程设置、实习实训、促进企业需求融入人才培养环节，推行面向企业真实生产环境的任务式培养模式。</a:t>
              </a:r>
              <a:endParaRPr lang="en-US" altLang="zh-CN" sz="2000" kern="0" dirty="0">
                <a:solidFill>
                  <a:schemeClr val="accent1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649155" y="1220321"/>
              <a:ext cx="7306947" cy="2290224"/>
              <a:chOff x="659474" y="1251774"/>
              <a:chExt cx="7306947" cy="2290224"/>
            </a:xfrm>
          </p:grpSpPr>
          <p:sp>
            <p:nvSpPr>
              <p:cNvPr id="61" name="对角圆角矩形 60"/>
              <p:cNvSpPr/>
              <p:nvPr/>
            </p:nvSpPr>
            <p:spPr>
              <a:xfrm>
                <a:off x="659474" y="1448696"/>
                <a:ext cx="7306947" cy="2093302"/>
              </a:xfrm>
              <a:prstGeom prst="round2DiagRect">
                <a:avLst/>
              </a:prstGeom>
              <a:noFill/>
              <a:ln w="1905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zh-CN" altLang="en-US" kern="0" dirty="0">
                  <a:solidFill>
                    <a:sysClr val="window" lastClr="FFFFFF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62" name="圆角矩形 61"/>
              <p:cNvSpPr/>
              <p:nvPr/>
            </p:nvSpPr>
            <p:spPr>
              <a:xfrm>
                <a:off x="944421" y="1251774"/>
                <a:ext cx="4743138" cy="582733"/>
              </a:xfrm>
              <a:prstGeom prst="roundRect">
                <a:avLst/>
              </a:prstGeom>
              <a:solidFill>
                <a:srgbClr val="0070C0"/>
              </a:solidFill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《</a:t>
                </a:r>
                <a:r>
                  <a:rPr lang="zh-CN" altLang="en-US" b="1" kern="0" dirty="0">
                    <a:solidFill>
                      <a:sysClr val="window" lastClr="FFFFFF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国务院关于深化产教融合的若干意见</a:t>
                </a:r>
                <a:r>
                  <a:rPr lang="en-US" altLang="zh-CN" sz="1600" b="1" kern="0" dirty="0">
                    <a:solidFill>
                      <a:sysClr val="window" lastClr="FFFFFF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》【2017】12</a:t>
                </a:r>
                <a:r>
                  <a:rPr lang="zh-CN" altLang="en-US" sz="1600" b="1" kern="0" dirty="0">
                    <a:solidFill>
                      <a:sysClr val="window" lastClr="FFFFFF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月</a:t>
                </a: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544512" y="3544159"/>
            <a:ext cx="11129628" cy="2599423"/>
            <a:chOff x="901601" y="1627012"/>
            <a:chExt cx="7181272" cy="3773424"/>
          </a:xfrm>
        </p:grpSpPr>
        <p:sp>
          <p:nvSpPr>
            <p:cNvPr id="64" name="矩形 63"/>
            <p:cNvSpPr/>
            <p:nvPr/>
          </p:nvSpPr>
          <p:spPr>
            <a:xfrm>
              <a:off x="901601" y="2302190"/>
              <a:ext cx="7130428" cy="2814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indent="447675">
                <a:lnSpc>
                  <a:spcPct val="150000"/>
                </a:lnSpc>
                <a:defRPr/>
              </a:pPr>
              <a:r>
                <a:rPr lang="en-US" altLang="zh-CN" sz="1600" dirty="0" smtClean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1. </a:t>
              </a:r>
              <a:r>
                <a:rPr lang="zh-CN" altLang="en-US" sz="1600" dirty="0" smtClean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建设</a:t>
              </a:r>
              <a:r>
                <a:rPr lang="en-US" altLang="zh-CN" sz="1600" dirty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50</a:t>
              </a:r>
              <a:r>
                <a:rPr lang="zh-CN" altLang="en-US" sz="1600" dirty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所高水平高等职业学校和</a:t>
              </a:r>
              <a:r>
                <a:rPr lang="en-US" altLang="zh-CN" sz="1600" dirty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150</a:t>
              </a:r>
              <a:r>
                <a:rPr lang="zh-CN" altLang="en-US" sz="1600" dirty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个骨干专业（群）；办好一批县域职教中心；</a:t>
              </a:r>
              <a:endParaRPr lang="en-US" altLang="zh-CN" sz="1600" dirty="0">
                <a:solidFill>
                  <a:prstClr val="black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  <a:p>
              <a:pPr lvl="0" indent="447675">
                <a:lnSpc>
                  <a:spcPct val="150000"/>
                </a:lnSpc>
                <a:defRPr/>
              </a:pPr>
              <a:r>
                <a:rPr lang="en-US" altLang="zh-CN" sz="1600" dirty="0" smtClean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2. </a:t>
              </a:r>
              <a:r>
                <a:rPr lang="zh-CN" altLang="en-US" sz="1600" dirty="0" smtClean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优化</a:t>
              </a:r>
              <a:r>
                <a:rPr lang="zh-CN" altLang="en-US" sz="1600" dirty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人才培养方案，启动</a:t>
              </a:r>
              <a:r>
                <a:rPr lang="en-US" altLang="zh-CN" sz="1600" dirty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1+X</a:t>
              </a:r>
              <a:r>
                <a:rPr lang="zh-CN" altLang="en-US" sz="1600" dirty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证书制度试点工作，开展高质量职业培训；</a:t>
              </a:r>
              <a:endParaRPr lang="en-US" altLang="zh-CN" sz="1600" dirty="0">
                <a:solidFill>
                  <a:prstClr val="black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  <a:p>
              <a:pPr lvl="0" indent="447675">
                <a:lnSpc>
                  <a:spcPct val="150000"/>
                </a:lnSpc>
                <a:defRPr/>
              </a:pPr>
              <a:r>
                <a:rPr lang="en-US" altLang="zh-CN" sz="1600" dirty="0" smtClean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3. </a:t>
              </a:r>
              <a:r>
                <a:rPr lang="zh-CN" altLang="en-US" sz="1600" dirty="0" smtClean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引导</a:t>
              </a:r>
              <a:r>
                <a:rPr lang="zh-CN" altLang="en-US" sz="1600" dirty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行业企业深度参与人才培养，促进职业院校加强专业建设、深化课程改革、增强实训内容、提高师资水平，全面提升教学质量；</a:t>
              </a:r>
              <a:endParaRPr lang="en-US" altLang="zh-CN" sz="1600" dirty="0">
                <a:solidFill>
                  <a:prstClr val="black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  <a:p>
              <a:pPr lvl="0" indent="447675">
                <a:lnSpc>
                  <a:spcPct val="150000"/>
                </a:lnSpc>
                <a:defRPr/>
              </a:pPr>
              <a:r>
                <a:rPr lang="en-US" altLang="zh-CN" sz="1600" dirty="0" smtClean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4. </a:t>
              </a:r>
              <a:r>
                <a:rPr lang="zh-CN" altLang="en-US" sz="1600" dirty="0" smtClean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职业</a:t>
              </a:r>
              <a:r>
                <a:rPr lang="zh-CN" altLang="en-US" sz="1600" dirty="0">
                  <a:solidFill>
                    <a:prstClr val="black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院校主动与具备条件的企业在人才培养、技术创新、就业创业、社会服务、文化传承等方面开展合作。</a:t>
              </a:r>
              <a:endParaRPr lang="en-US" altLang="zh-CN" sz="1600" kern="0" dirty="0">
                <a:solidFill>
                  <a:prstClr val="black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902639" y="1627012"/>
              <a:ext cx="7180234" cy="3773424"/>
              <a:chOff x="912958" y="1658465"/>
              <a:chExt cx="7180234" cy="3773424"/>
            </a:xfrm>
          </p:grpSpPr>
          <p:sp>
            <p:nvSpPr>
              <p:cNvPr id="66" name="对角圆角矩形 65"/>
              <p:cNvSpPr/>
              <p:nvPr/>
            </p:nvSpPr>
            <p:spPr>
              <a:xfrm>
                <a:off x="912958" y="1901221"/>
                <a:ext cx="7180234" cy="3530668"/>
              </a:xfrm>
              <a:prstGeom prst="round2DiagRect">
                <a:avLst/>
              </a:prstGeom>
              <a:noFill/>
              <a:ln w="1905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3765"/>
                <a:endParaRPr lang="zh-CN" altLang="en-US" kern="0" dirty="0">
                  <a:solidFill>
                    <a:sysClr val="window" lastClr="FFFFFF"/>
                  </a:solidFill>
                  <a:latin typeface="思源宋体 CN" panose="02020400000000000000" charset="-122"/>
                  <a:ea typeface="思源宋体 CN" panose="02020400000000000000" charset="-122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1146365" y="1658465"/>
                <a:ext cx="5311808" cy="593173"/>
              </a:xfrm>
              <a:prstGeom prst="roundRect">
                <a:avLst/>
              </a:prstGeom>
              <a:solidFill>
                <a:srgbClr val="0070C0"/>
              </a:solidFill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《</a:t>
                </a:r>
                <a:r>
                  <a:rPr lang="zh-CN" altLang="en-US" b="1" kern="0" dirty="0">
                    <a:solidFill>
                      <a:sysClr val="window" lastClr="FFFFFF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国家职业教育改革实施方案</a:t>
                </a:r>
                <a:r>
                  <a:rPr lang="en-US" altLang="zh-CN" b="1" kern="0" dirty="0">
                    <a:solidFill>
                      <a:sysClr val="window" lastClr="FFFFFF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》》【2019】1</a:t>
                </a:r>
                <a:r>
                  <a:rPr lang="zh-CN" altLang="en-US" b="1" kern="0" dirty="0">
                    <a:solidFill>
                      <a:sysClr val="window" lastClr="FFFFFF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月</a:t>
                </a:r>
                <a:r>
                  <a:rPr lang="en-US" altLang="zh-CN" b="1" kern="0" dirty="0">
                    <a:solidFill>
                      <a:sysClr val="window" lastClr="FFFFFF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24</a:t>
                </a:r>
                <a:r>
                  <a:rPr lang="zh-CN" altLang="en-US" b="1" kern="0" dirty="0">
                    <a:solidFill>
                      <a:sysClr val="window" lastClr="FFFFFF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日</a:t>
                </a:r>
                <a:r>
                  <a:rPr lang="zh-CN" altLang="en-US" b="1" kern="0" dirty="0">
                    <a:solidFill>
                      <a:schemeClr val="bg1"/>
                    </a:solidFill>
                    <a:latin typeface="思源宋体 CN" panose="02020400000000000000" charset="-122"/>
                    <a:ea typeface="思源宋体 CN" panose="02020400000000000000" charset="-122"/>
                    <a:cs typeface="思源宋体 CN" panose="02020400000000000000" charset="-122"/>
                  </a:rPr>
                  <a:t>（职教二十条）</a:t>
                </a:r>
              </a:p>
            </p:txBody>
          </p:sp>
        </p:grpSp>
      </p:grpSp>
      <p:sp>
        <p:nvSpPr>
          <p:cNvPr id="22" name="MH_Other_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8372" y="758668"/>
            <a:ext cx="3334715" cy="55551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588" tIns="42794" rIns="85588" bIns="42794" anchor="ctr"/>
          <a:lstStyle/>
          <a:p>
            <a:pPr marL="0" lvl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（一</a:t>
            </a:r>
            <a:r>
              <a:rPr lang="zh-CN" altLang="en-US" sz="2400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）职教政策新背景</a:t>
            </a:r>
            <a:endParaRPr lang="zh-CN" altLang="en-US" sz="2400" b="1" dirty="0">
              <a:solidFill>
                <a:schemeClr val="bg1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连接符 31"/>
          <p:cNvCxnSpPr/>
          <p:nvPr/>
        </p:nvCxnSpPr>
        <p:spPr>
          <a:xfrm>
            <a:off x="1768416" y="404813"/>
            <a:ext cx="9810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1396083" y="1738709"/>
            <a:ext cx="9480363" cy="4048313"/>
            <a:chOff x="1396083" y="2117023"/>
            <a:chExt cx="9480363" cy="4048313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746904" y="4133656"/>
              <a:ext cx="2886010" cy="20316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3625" y="4146988"/>
              <a:ext cx="3072821" cy="20050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083" y="4135389"/>
              <a:ext cx="3164011" cy="20282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8" name="文本框 16"/>
            <p:cNvSpPr txBox="1">
              <a:spLocks noChangeArrowheads="1"/>
            </p:cNvSpPr>
            <p:nvPr/>
          </p:nvSpPr>
          <p:spPr bwMode="auto">
            <a:xfrm>
              <a:off x="6090669" y="2117023"/>
              <a:ext cx="4267805" cy="418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“云物移大智”时代：互联网</a:t>
              </a: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+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行动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72757" y="2753155"/>
              <a:ext cx="327540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</a:rPr>
                <a:t>云计算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456365" y="2753155"/>
              <a:ext cx="327540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</a:rPr>
                <a:t>物联网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5235" y="2753155"/>
              <a:ext cx="327540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</a:rPr>
                <a:t>大数据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59692" y="2742141"/>
              <a:ext cx="327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</a:rPr>
                <a:t>移动互联网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334199" y="2790326"/>
              <a:ext cx="32754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思源宋体 CN" panose="02020400000000000000" charset="-122"/>
                  <a:ea typeface="思源宋体 CN" panose="02020400000000000000" charset="-122"/>
                </a:rPr>
                <a:t>智慧城市</a:t>
              </a: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7036527" y="2535205"/>
              <a:ext cx="2461442" cy="255115"/>
              <a:chOff x="5144055" y="2132426"/>
              <a:chExt cx="2076518" cy="215222"/>
            </a:xfrm>
          </p:grpSpPr>
          <p:cxnSp>
            <p:nvCxnSpPr>
              <p:cNvPr id="102" name="直接连接符 101"/>
              <p:cNvCxnSpPr>
                <a:stCxn id="108" idx="2"/>
                <a:endCxn id="53" idx="0"/>
              </p:cNvCxnSpPr>
              <p:nvPr/>
            </p:nvCxnSpPr>
            <p:spPr>
              <a:xfrm flipH="1">
                <a:off x="5144055" y="2132429"/>
                <a:ext cx="1002257" cy="183861"/>
              </a:xfrm>
              <a:prstGeom prst="line">
                <a:avLst/>
              </a:prstGeom>
              <a:noFill/>
              <a:ln w="31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03" name="直接连接符 102"/>
              <p:cNvCxnSpPr>
                <a:stCxn id="108" idx="2"/>
                <a:endCxn id="57" idx="0"/>
              </p:cNvCxnSpPr>
              <p:nvPr/>
            </p:nvCxnSpPr>
            <p:spPr>
              <a:xfrm>
                <a:off x="6146312" y="2132429"/>
                <a:ext cx="1074261" cy="215219"/>
              </a:xfrm>
              <a:prstGeom prst="line">
                <a:avLst/>
              </a:prstGeom>
              <a:noFill/>
              <a:ln w="31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04" name="直接连接符 103"/>
              <p:cNvCxnSpPr>
                <a:stCxn id="108" idx="2"/>
                <a:endCxn id="54" idx="0"/>
              </p:cNvCxnSpPr>
              <p:nvPr/>
            </p:nvCxnSpPr>
            <p:spPr>
              <a:xfrm flipH="1">
                <a:off x="5636398" y="2132434"/>
                <a:ext cx="509914" cy="183861"/>
              </a:xfrm>
              <a:prstGeom prst="line">
                <a:avLst/>
              </a:prstGeom>
              <a:noFill/>
              <a:ln w="31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05" name="直接连接符 104"/>
              <p:cNvCxnSpPr>
                <a:stCxn id="108" idx="2"/>
                <a:endCxn id="56" idx="0"/>
              </p:cNvCxnSpPr>
              <p:nvPr/>
            </p:nvCxnSpPr>
            <p:spPr>
              <a:xfrm flipH="1">
                <a:off x="6145375" y="2132426"/>
                <a:ext cx="936" cy="174569"/>
              </a:xfrm>
              <a:prstGeom prst="line">
                <a:avLst/>
              </a:prstGeom>
              <a:noFill/>
              <a:ln w="31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06" name="直接连接符 105"/>
              <p:cNvCxnSpPr>
                <a:stCxn id="108" idx="2"/>
                <a:endCxn id="55" idx="0"/>
              </p:cNvCxnSpPr>
              <p:nvPr/>
            </p:nvCxnSpPr>
            <p:spPr>
              <a:xfrm>
                <a:off x="6146312" y="2132434"/>
                <a:ext cx="509911" cy="183861"/>
              </a:xfrm>
              <a:prstGeom prst="line">
                <a:avLst/>
              </a:prstGeom>
              <a:noFill/>
              <a:ln w="31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grpSp>
          <p:nvGrpSpPr>
            <p:cNvPr id="59" name="组合 58"/>
            <p:cNvGrpSpPr/>
            <p:nvPr/>
          </p:nvGrpSpPr>
          <p:grpSpPr>
            <a:xfrm>
              <a:off x="2019324" y="2324311"/>
              <a:ext cx="3926382" cy="1319925"/>
              <a:chOff x="1064454" y="1815995"/>
              <a:chExt cx="2859474" cy="1113513"/>
            </a:xfrm>
          </p:grpSpPr>
          <p:grpSp>
            <p:nvGrpSpPr>
              <p:cNvPr id="93" name="组合 92"/>
              <p:cNvGrpSpPr/>
              <p:nvPr/>
            </p:nvGrpSpPr>
            <p:grpSpPr>
              <a:xfrm>
                <a:off x="1064454" y="1815995"/>
                <a:ext cx="2859474" cy="323166"/>
                <a:chOff x="729040" y="1878711"/>
                <a:chExt cx="3205450" cy="323166"/>
              </a:xfrm>
            </p:grpSpPr>
            <p:sp>
              <p:nvSpPr>
                <p:cNvPr id="100" name="燕尾形 99"/>
                <p:cNvSpPr/>
                <p:nvPr/>
              </p:nvSpPr>
              <p:spPr>
                <a:xfrm>
                  <a:off x="2267744" y="1878711"/>
                  <a:ext cx="1666746" cy="323166"/>
                </a:xfrm>
                <a:prstGeom prst="chevron">
                  <a:avLst/>
                </a:prstGeom>
                <a:solidFill>
                  <a:srgbClr val="4F81BD">
                    <a:lumMod val="20000"/>
                    <a:lumOff val="8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思源宋体 CN" panose="02020400000000000000" charset="-122"/>
                      <a:ea typeface="思源宋体 CN" panose="02020400000000000000" charset="-122"/>
                    </a:rPr>
                    <a:t>创新驱动战略</a:t>
                  </a:r>
                </a:p>
              </p:txBody>
            </p:sp>
            <p:sp>
              <p:nvSpPr>
                <p:cNvPr id="101" name="燕尾形 100"/>
                <p:cNvSpPr/>
                <p:nvPr/>
              </p:nvSpPr>
              <p:spPr>
                <a:xfrm>
                  <a:off x="729040" y="1878711"/>
                  <a:ext cx="1666746" cy="323166"/>
                </a:xfrm>
                <a:prstGeom prst="chevron">
                  <a:avLst/>
                </a:prstGeom>
                <a:solidFill>
                  <a:srgbClr val="1F497D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思源宋体 CN" panose="02020400000000000000" charset="-122"/>
                      <a:ea typeface="思源宋体 CN" panose="02020400000000000000" charset="-122"/>
                    </a:rPr>
                    <a:t>发展动能转换：</a:t>
                  </a:r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1064454" y="2209428"/>
                <a:ext cx="2859474" cy="323166"/>
                <a:chOff x="729040" y="1878711"/>
                <a:chExt cx="3205450" cy="323166"/>
              </a:xfrm>
            </p:grpSpPr>
            <p:sp>
              <p:nvSpPr>
                <p:cNvPr id="98" name="燕尾形 97"/>
                <p:cNvSpPr/>
                <p:nvPr/>
              </p:nvSpPr>
              <p:spPr>
                <a:xfrm>
                  <a:off x="2267744" y="1878711"/>
                  <a:ext cx="1666746" cy="323166"/>
                </a:xfrm>
                <a:prstGeom prst="chevron">
                  <a:avLst/>
                </a:prstGeom>
                <a:solidFill>
                  <a:srgbClr val="4F81BD">
                    <a:lumMod val="20000"/>
                    <a:lumOff val="8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思源宋体 CN" panose="02020400000000000000" charset="-122"/>
                      <a:ea typeface="思源宋体 CN" panose="02020400000000000000" charset="-122"/>
                      <a:cs typeface="思源宋体 CN" panose="02020400000000000000" charset="-122"/>
                    </a:rPr>
                    <a:t>中国制造</a:t>
                  </a:r>
                  <a:r>
                    <a:rPr kumimoji="0" lang="en-US" altLang="zh-C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思源宋体 CN" panose="02020400000000000000" charset="-122"/>
                      <a:ea typeface="思源宋体 CN" panose="02020400000000000000" charset="-122"/>
                      <a:cs typeface="思源宋体 CN" panose="02020400000000000000" charset="-122"/>
                    </a:rPr>
                    <a:t>2025</a:t>
                  </a:r>
                </a:p>
              </p:txBody>
            </p:sp>
            <p:sp>
              <p:nvSpPr>
                <p:cNvPr id="99" name="燕尾形 98"/>
                <p:cNvSpPr/>
                <p:nvPr/>
              </p:nvSpPr>
              <p:spPr>
                <a:xfrm>
                  <a:off x="729040" y="1878711"/>
                  <a:ext cx="1666746" cy="323166"/>
                </a:xfrm>
                <a:prstGeom prst="chevron">
                  <a:avLst/>
                </a:prstGeom>
                <a:solidFill>
                  <a:srgbClr val="1F497D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思源宋体 CN" panose="02020400000000000000" charset="-122"/>
                      <a:ea typeface="思源宋体 CN" panose="02020400000000000000" charset="-122"/>
                    </a:rPr>
                    <a:t>产业转型升级：</a:t>
                  </a:r>
                </a:p>
              </p:txBody>
            </p:sp>
          </p:grpSp>
          <p:grpSp>
            <p:nvGrpSpPr>
              <p:cNvPr id="95" name="组合 94"/>
              <p:cNvGrpSpPr/>
              <p:nvPr/>
            </p:nvGrpSpPr>
            <p:grpSpPr>
              <a:xfrm>
                <a:off x="1064454" y="2606342"/>
                <a:ext cx="2859474" cy="323166"/>
                <a:chOff x="729040" y="1878711"/>
                <a:chExt cx="3205450" cy="323166"/>
              </a:xfrm>
            </p:grpSpPr>
            <p:sp>
              <p:nvSpPr>
                <p:cNvPr id="96" name="燕尾形 95"/>
                <p:cNvSpPr/>
                <p:nvPr/>
              </p:nvSpPr>
              <p:spPr>
                <a:xfrm>
                  <a:off x="2267744" y="1878711"/>
                  <a:ext cx="1666746" cy="323166"/>
                </a:xfrm>
                <a:prstGeom prst="chevron">
                  <a:avLst/>
                </a:prstGeom>
                <a:solidFill>
                  <a:srgbClr val="4F81BD">
                    <a:lumMod val="20000"/>
                    <a:lumOff val="8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思源宋体 CN" panose="02020400000000000000" charset="-122"/>
                      <a:ea typeface="思源宋体 CN" panose="02020400000000000000" charset="-122"/>
                      <a:cs typeface="思源宋体 CN" panose="02020400000000000000" charset="-122"/>
                    </a:rPr>
                    <a:t>“一带一路”</a:t>
                  </a:r>
                </a:p>
              </p:txBody>
            </p:sp>
            <p:sp>
              <p:nvSpPr>
                <p:cNvPr id="97" name="燕尾形 96"/>
                <p:cNvSpPr/>
                <p:nvPr/>
              </p:nvSpPr>
              <p:spPr>
                <a:xfrm>
                  <a:off x="729040" y="1878711"/>
                  <a:ext cx="1666746" cy="323166"/>
                </a:xfrm>
                <a:prstGeom prst="chevron">
                  <a:avLst/>
                </a:prstGeom>
                <a:solidFill>
                  <a:srgbClr val="1F497D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思源宋体 CN" panose="02020400000000000000" charset="-122"/>
                      <a:ea typeface="思源宋体 CN" panose="02020400000000000000" charset="-122"/>
                    </a:rPr>
                    <a:t>国际产能合作：</a:t>
                  </a:r>
                </a:p>
              </p:txBody>
            </p:sp>
          </p:grpSp>
        </p:grpSp>
      </p:grpSp>
      <p:sp>
        <p:nvSpPr>
          <p:cNvPr id="39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8372" y="758668"/>
            <a:ext cx="3672563" cy="55551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588" tIns="42794" rIns="85588" bIns="42794" anchor="ctr"/>
          <a:lstStyle/>
          <a:p>
            <a:pPr marL="0" lvl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2400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（二）云物移大智新技术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141793" y="1973832"/>
            <a:ext cx="3393184" cy="415417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</a:t>
            </a:r>
            <a:r>
              <a:rPr lang="zh-CN" altLang="zh-CN" sz="1600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《中国汽车人才发展战略研究》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报告显示，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2020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年中国汽车产业技术人员年需求量将达到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776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万人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  <a:endParaRPr lang="en-US" altLang="zh-CN"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   </a:t>
            </a:r>
            <a:r>
              <a:rPr lang="zh-CN" altLang="zh-CN" sz="1600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教育部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、劳动和社会保障部等六部委联合公布的《紧缺人才报告》指出，汽车维修人才需求量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有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100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万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左右的</a:t>
            </a:r>
            <a:r>
              <a:rPr lang="zh-CN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缺口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  <a:endParaRPr lang="en-US" altLang="zh-CN"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   根据“十三五”国家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战略性新兴产业发展规划，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2020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年新能源汽车产业规模将达到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10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万亿元。新能源汽车人才的需求也将爆发增长。</a:t>
            </a:r>
          </a:p>
        </p:txBody>
      </p:sp>
      <p:grpSp>
        <p:nvGrpSpPr>
          <p:cNvPr id="49" name="组合 8"/>
          <p:cNvGrpSpPr/>
          <p:nvPr/>
        </p:nvGrpSpPr>
        <p:grpSpPr bwMode="auto">
          <a:xfrm>
            <a:off x="6040581" y="2071311"/>
            <a:ext cx="1839913" cy="570742"/>
            <a:chOff x="563095" y="2998604"/>
            <a:chExt cx="2137144" cy="849871"/>
          </a:xfrm>
          <a:solidFill>
            <a:srgbClr val="66CCFF"/>
          </a:solidFill>
        </p:grpSpPr>
        <p:sp>
          <p:nvSpPr>
            <p:cNvPr id="50" name="圆角矩形 27"/>
            <p:cNvSpPr/>
            <p:nvPr/>
          </p:nvSpPr>
          <p:spPr>
            <a:xfrm>
              <a:off x="563095" y="2998604"/>
              <a:ext cx="2137144" cy="84987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圆角矩形 6"/>
            <p:cNvSpPr/>
            <p:nvPr/>
          </p:nvSpPr>
          <p:spPr>
            <a:xfrm>
              <a:off x="587067" y="3023155"/>
              <a:ext cx="2089200" cy="80076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4290" tIns="22860" rIns="34290" bIns="22860" spcCol="127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技能型人才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911826" y="1986007"/>
            <a:ext cx="1840002" cy="674241"/>
            <a:chOff x="3354543" y="83779"/>
            <a:chExt cx="2137144" cy="84987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3" name="圆角矩形 30"/>
            <p:cNvSpPr/>
            <p:nvPr/>
          </p:nvSpPr>
          <p:spPr>
            <a:xfrm>
              <a:off x="3354543" y="83779"/>
              <a:ext cx="2137144" cy="84987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圆角矩形 10"/>
            <p:cNvSpPr/>
            <p:nvPr/>
          </p:nvSpPr>
          <p:spPr>
            <a:xfrm>
              <a:off x="3379435" y="108672"/>
              <a:ext cx="2087360" cy="80008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34290" tIns="22860" rIns="34290" bIns="22860" spcCol="127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</a:rPr>
                <a:t>技术技能型人才</a:t>
              </a:r>
            </a:p>
          </p:txBody>
        </p:sp>
      </p:grpSp>
      <p:sp>
        <p:nvSpPr>
          <p:cNvPr id="55" name="虚尾箭头 32"/>
          <p:cNvSpPr/>
          <p:nvPr/>
        </p:nvSpPr>
        <p:spPr>
          <a:xfrm>
            <a:off x="7995258" y="2143493"/>
            <a:ext cx="719999" cy="435059"/>
          </a:xfrm>
          <a:prstGeom prst="stripedRightArrow">
            <a:avLst/>
          </a:prstGeom>
          <a:solidFill>
            <a:schemeClr val="accent4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dirty="0"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943688" y="2714061"/>
            <a:ext cx="682313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rPr>
              <a:t>表现在可以在工作现场发现并解决问题，可以做出流程工艺、工具设备上的技术革新。</a:t>
            </a:r>
          </a:p>
        </p:txBody>
      </p:sp>
      <p:sp>
        <p:nvSpPr>
          <p:cNvPr id="57" name="MH_Other_1"/>
          <p:cNvSpPr/>
          <p:nvPr>
            <p:custDataLst>
              <p:tags r:id="rId1"/>
            </p:custDataLst>
          </p:nvPr>
        </p:nvSpPr>
        <p:spPr>
          <a:xfrm rot="20751297">
            <a:off x="7110297" y="3812930"/>
            <a:ext cx="1012825" cy="1687573"/>
          </a:xfrm>
          <a:prstGeom prst="moon">
            <a:avLst>
              <a:gd name="adj" fmla="val 15190"/>
            </a:avLst>
          </a:prstGeom>
          <a:solidFill>
            <a:schemeClr val="accent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58" name="MH_Other_2"/>
          <p:cNvSpPr/>
          <p:nvPr>
            <p:custDataLst>
              <p:tags r:id="rId2"/>
            </p:custDataLst>
          </p:nvPr>
        </p:nvSpPr>
        <p:spPr>
          <a:xfrm rot="15351297">
            <a:off x="7863947" y="4070546"/>
            <a:ext cx="843786" cy="2024063"/>
          </a:xfrm>
          <a:prstGeom prst="moon">
            <a:avLst>
              <a:gd name="adj" fmla="val 15190"/>
            </a:avLst>
          </a:prstGeom>
          <a:solidFill>
            <a:schemeClr val="accent4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59" name="MH_Other_3"/>
          <p:cNvSpPr/>
          <p:nvPr>
            <p:custDataLst>
              <p:tags r:id="rId3"/>
            </p:custDataLst>
          </p:nvPr>
        </p:nvSpPr>
        <p:spPr>
          <a:xfrm rot="9951297">
            <a:off x="8289808" y="3696546"/>
            <a:ext cx="1011238" cy="1686250"/>
          </a:xfrm>
          <a:prstGeom prst="moon">
            <a:avLst>
              <a:gd name="adj" fmla="val 15190"/>
            </a:avLst>
          </a:prstGeom>
          <a:solidFill>
            <a:schemeClr val="accent3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60" name="MH_Other_4"/>
          <p:cNvSpPr/>
          <p:nvPr>
            <p:custDataLst>
              <p:tags r:id="rId4"/>
            </p:custDataLst>
          </p:nvPr>
        </p:nvSpPr>
        <p:spPr>
          <a:xfrm rot="4551297">
            <a:off x="7713796" y="3095166"/>
            <a:ext cx="842463" cy="2024062"/>
          </a:xfrm>
          <a:prstGeom prst="moon">
            <a:avLst>
              <a:gd name="adj" fmla="val 15190"/>
            </a:avLst>
          </a:prstGeom>
          <a:solidFill>
            <a:schemeClr val="accent2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61" name="MH_Title_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 flipH="1">
            <a:off x="7461133" y="3942540"/>
            <a:ext cx="1493838" cy="1329162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rPr>
              <a:t>培养方式</a:t>
            </a:r>
          </a:p>
        </p:txBody>
      </p:sp>
      <p:cxnSp>
        <p:nvCxnSpPr>
          <p:cNvPr id="62" name="MH_Other_5"/>
          <p:cNvCxnSpPr/>
          <p:nvPr>
            <p:custDataLst>
              <p:tags r:id="rId6"/>
            </p:custDataLst>
          </p:nvPr>
        </p:nvCxnSpPr>
        <p:spPr>
          <a:xfrm flipH="1">
            <a:off x="4806833" y="4054956"/>
            <a:ext cx="2520950" cy="0"/>
          </a:xfrm>
          <a:prstGeom prst="line">
            <a:avLst/>
          </a:prstGeom>
          <a:ln w="6350">
            <a:solidFill>
              <a:srgbClr val="C5C5C5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MH_Other_6"/>
          <p:cNvCxnSpPr/>
          <p:nvPr>
            <p:custDataLst>
              <p:tags r:id="rId7"/>
            </p:custDataLst>
          </p:nvPr>
        </p:nvCxnSpPr>
        <p:spPr>
          <a:xfrm flipH="1" flipV="1">
            <a:off x="4874076" y="5473575"/>
            <a:ext cx="3093472" cy="7089"/>
          </a:xfrm>
          <a:prstGeom prst="line">
            <a:avLst/>
          </a:prstGeom>
          <a:ln w="6350">
            <a:solidFill>
              <a:srgbClr val="C5C5C5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MH_Other_7"/>
          <p:cNvCxnSpPr/>
          <p:nvPr>
            <p:custDataLst>
              <p:tags r:id="rId8"/>
            </p:custDataLst>
          </p:nvPr>
        </p:nvCxnSpPr>
        <p:spPr>
          <a:xfrm flipH="1">
            <a:off x="8518409" y="3737544"/>
            <a:ext cx="2860675" cy="0"/>
          </a:xfrm>
          <a:prstGeom prst="line">
            <a:avLst/>
          </a:prstGeom>
          <a:ln w="6350">
            <a:solidFill>
              <a:srgbClr val="C5C5C5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MH_Other_8"/>
          <p:cNvCxnSpPr/>
          <p:nvPr>
            <p:custDataLst>
              <p:tags r:id="rId9"/>
            </p:custDataLst>
          </p:nvPr>
        </p:nvCxnSpPr>
        <p:spPr>
          <a:xfrm flipH="1">
            <a:off x="8963280" y="5301059"/>
            <a:ext cx="2519362" cy="0"/>
          </a:xfrm>
          <a:prstGeom prst="line">
            <a:avLst/>
          </a:prstGeom>
          <a:ln w="6350">
            <a:solidFill>
              <a:srgbClr val="C5C5C5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H_SubTitle_2"/>
          <p:cNvSpPr/>
          <p:nvPr>
            <p:custDataLst>
              <p:tags r:id="rId10"/>
            </p:custDataLst>
          </p:nvPr>
        </p:nvSpPr>
        <p:spPr>
          <a:xfrm>
            <a:off x="9628795" y="3279942"/>
            <a:ext cx="2159000" cy="45495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</a:rPr>
              <a:t>大量的实操机会</a:t>
            </a:r>
          </a:p>
        </p:txBody>
      </p:sp>
      <p:sp>
        <p:nvSpPr>
          <p:cNvPr id="67" name="MH_SubTitle_3"/>
          <p:cNvSpPr/>
          <p:nvPr>
            <p:custDataLst>
              <p:tags r:id="rId11"/>
            </p:custDataLst>
          </p:nvPr>
        </p:nvSpPr>
        <p:spPr>
          <a:xfrm>
            <a:off x="9831827" y="4851392"/>
            <a:ext cx="2159000" cy="454957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“工匠精神”进入教学、实训环节</a:t>
            </a:r>
          </a:p>
        </p:txBody>
      </p:sp>
      <p:sp>
        <p:nvSpPr>
          <p:cNvPr id="68" name="MH_SubTitle_1"/>
          <p:cNvSpPr/>
          <p:nvPr>
            <p:custDataLst>
              <p:tags r:id="rId12"/>
            </p:custDataLst>
          </p:nvPr>
        </p:nvSpPr>
        <p:spPr>
          <a:xfrm>
            <a:off x="4735396" y="3596032"/>
            <a:ext cx="2159000" cy="45495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</a:rPr>
              <a:t>扎实的专业能力</a:t>
            </a:r>
          </a:p>
        </p:txBody>
      </p:sp>
      <p:sp>
        <p:nvSpPr>
          <p:cNvPr id="69" name="MH_SubTitle_4"/>
          <p:cNvSpPr/>
          <p:nvPr>
            <p:custDataLst>
              <p:tags r:id="rId13"/>
            </p:custDataLst>
          </p:nvPr>
        </p:nvSpPr>
        <p:spPr>
          <a:xfrm>
            <a:off x="4874076" y="5018618"/>
            <a:ext cx="2159000" cy="45495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</a:rPr>
              <a:t>基于专业的创新能力</a:t>
            </a:r>
          </a:p>
        </p:txBody>
      </p:sp>
      <p:sp>
        <p:nvSpPr>
          <p:cNvPr id="70" name="MH_Text_2"/>
          <p:cNvSpPr/>
          <p:nvPr>
            <p:custDataLst>
              <p:tags r:id="rId14"/>
            </p:custDataLst>
          </p:nvPr>
        </p:nvSpPr>
        <p:spPr>
          <a:xfrm>
            <a:off x="9650897" y="3744158"/>
            <a:ext cx="2159000" cy="7578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rPr>
              <a:t>虚拟仿真实训与实际动手实操相结合</a:t>
            </a:r>
          </a:p>
        </p:txBody>
      </p:sp>
      <p:sp>
        <p:nvSpPr>
          <p:cNvPr id="72" name="MH_Text_1"/>
          <p:cNvSpPr/>
          <p:nvPr>
            <p:custDataLst>
              <p:tags r:id="rId15"/>
            </p:custDataLst>
          </p:nvPr>
        </p:nvSpPr>
        <p:spPr>
          <a:xfrm>
            <a:off x="4735396" y="4064214"/>
            <a:ext cx="2159000" cy="77633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rPr>
              <a:t>更有效、有趣的理论教学</a:t>
            </a:r>
          </a:p>
        </p:txBody>
      </p:sp>
      <p:sp>
        <p:nvSpPr>
          <p:cNvPr id="73" name="MH_Text_4"/>
          <p:cNvSpPr/>
          <p:nvPr>
            <p:custDataLst>
              <p:tags r:id="rId16"/>
            </p:custDataLst>
          </p:nvPr>
        </p:nvSpPr>
        <p:spPr>
          <a:xfrm>
            <a:off x="5013869" y="5473575"/>
            <a:ext cx="2159000" cy="37891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rPr>
              <a:t>创新教育进入课堂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30174" y="771062"/>
            <a:ext cx="3425196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（二</a:t>
            </a:r>
            <a:r>
              <a:rPr lang="zh-CN" altLang="en-US" sz="2400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）</a:t>
            </a:r>
            <a:r>
              <a:rPr lang="zh-CN" altLang="en-US" sz="24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云</a:t>
            </a:r>
            <a:r>
              <a:rPr lang="zh-CN" altLang="en-US" sz="2400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物大</a:t>
            </a:r>
            <a:r>
              <a:rPr lang="zh-CN" altLang="en-US" sz="2400" b="1" dirty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智</a:t>
            </a:r>
            <a:r>
              <a:rPr lang="zh-CN" altLang="en-US" sz="2400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新技术</a:t>
            </a:r>
            <a:endParaRPr lang="zh-CN" altLang="en-US" sz="2400" b="1" dirty="0">
              <a:solidFill>
                <a:schemeClr val="bg1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8926" y="1507034"/>
            <a:ext cx="3898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0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1. </a:t>
            </a:r>
            <a:r>
              <a:rPr lang="zh-CN" altLang="en-US" sz="2000" b="1" kern="0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人才培养校需要对接产业发展</a:t>
            </a:r>
            <a:endParaRPr lang="zh-CN" altLang="en-US" sz="2000" dirty="0">
              <a:solidFill>
                <a:srgbClr val="C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35" name="MH_Other_5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88372" y="758668"/>
            <a:ext cx="3672563" cy="55551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588" tIns="42794" rIns="85588" bIns="42794" anchor="ctr"/>
          <a:lstStyle/>
          <a:p>
            <a:pPr marL="0" lvl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2400" b="1" dirty="0" smtClean="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（三）产业发展新需求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连接符 31"/>
          <p:cNvCxnSpPr/>
          <p:nvPr/>
        </p:nvCxnSpPr>
        <p:spPr>
          <a:xfrm>
            <a:off x="1768416" y="404813"/>
            <a:ext cx="9816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7038541" y="4537284"/>
            <a:ext cx="3726144" cy="1486392"/>
          </a:xfrm>
          <a:prstGeom prst="rect">
            <a:avLst/>
          </a:prstGeom>
        </p:spPr>
      </p:pic>
      <p:graphicFrame>
        <p:nvGraphicFramePr>
          <p:cNvPr id="18" name="图表 17"/>
          <p:cNvGraphicFramePr/>
          <p:nvPr/>
        </p:nvGraphicFramePr>
        <p:xfrm>
          <a:off x="6489900" y="1466979"/>
          <a:ext cx="4898729" cy="29119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矩形 19"/>
          <p:cNvSpPr/>
          <p:nvPr/>
        </p:nvSpPr>
        <p:spPr>
          <a:xfrm>
            <a:off x="986812" y="1570810"/>
            <a:ext cx="4680198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 《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中国汽车人才发展战略研究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》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课题报告预测，我国汽车产业人才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2015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年已经突破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500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万人大关，到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2020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年将达到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776.23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万人，平均年增长率为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10%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左右，汽车专业就业前景非常广阔，主要</a:t>
            </a:r>
            <a:r>
              <a:rPr lang="zh-CN" altLang="en-US" sz="1600" b="1" dirty="0">
                <a:solidFill>
                  <a:srgbClr val="FF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包括汽车销售与评估、汽车保养与维修、汽车钣金喷漆、汽车美容 、汽车改装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等方向，基本是围绕汽车售后市场。</a:t>
            </a:r>
            <a:endParaRPr lang="en-US" altLang="zh-CN"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75670" y="4151870"/>
            <a:ext cx="4141811" cy="202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239829" y="791186"/>
            <a:ext cx="30844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0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2. </a:t>
            </a:r>
            <a:r>
              <a:rPr lang="zh-CN" altLang="en-US" sz="2000" b="1" kern="0" dirty="0" smtClean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汽车消费市场前景广阔</a:t>
            </a:r>
            <a:endParaRPr lang="zh-CN" altLang="en-US" sz="2000" dirty="0">
              <a:solidFill>
                <a:srgbClr val="C00000"/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5670" y="5785816"/>
            <a:ext cx="402760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思源宋体 CN" pitchFamily="18" charset="-122"/>
                <a:ea typeface="思源宋体 CN" pitchFamily="18" charset="-122"/>
              </a:rPr>
              <a:t>中国的汽车市场已进入服务为主导的市场</a:t>
            </a:r>
            <a:endParaRPr lang="en-US" altLang="zh-CN" sz="1400" b="1" dirty="0" smtClean="0">
              <a:solidFill>
                <a:schemeClr val="accent6">
                  <a:lumMod val="75000"/>
                </a:schemeClr>
              </a:solidFill>
              <a:latin typeface="思源宋体 CN" pitchFamily="18" charset="-122"/>
              <a:ea typeface="思源宋体 CN" pitchFamily="18" charset="-122"/>
            </a:endParaRPr>
          </a:p>
          <a:p>
            <a:pPr algn="ctr"/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思源宋体 CN" pitchFamily="18" charset="-122"/>
                <a:ea typeface="思源宋体 CN" pitchFamily="18" charset="-122"/>
              </a:rPr>
              <a:t>把关服务质量管理实现顾客满意和顾客忠诚</a:t>
            </a:r>
            <a:endParaRPr lang="zh-CN" altLang="en-US" sz="1400" b="1" dirty="0">
              <a:solidFill>
                <a:schemeClr val="accent6">
                  <a:lumMod val="75000"/>
                </a:schemeClr>
              </a:solidFill>
              <a:latin typeface="思源宋体 CN" pitchFamily="18" charset="-122"/>
              <a:ea typeface="思源宋体 CN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489211" y="404813"/>
            <a:ext cx="11096148" cy="5011553"/>
            <a:chOff x="489211" y="404813"/>
            <a:chExt cx="11096148" cy="5011553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1768416" y="404813"/>
              <a:ext cx="98169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489211" y="779897"/>
              <a:ext cx="403479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kern="0" dirty="0" smtClean="0">
                  <a:solidFill>
                    <a:srgbClr val="C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3. </a:t>
              </a:r>
              <a:r>
                <a:rPr lang="zh-CN" altLang="en-US" sz="2000" b="1" kern="0" dirty="0" smtClean="0">
                  <a:solidFill>
                    <a:srgbClr val="C00000"/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家用小车和新能源汽车增幅较大</a:t>
              </a:r>
              <a:endParaRPr lang="zh-CN" altLang="en-US" sz="2000" dirty="0">
                <a:solidFill>
                  <a:srgbClr val="C00000"/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</p:txBody>
        </p:sp>
        <p:pic>
          <p:nvPicPr>
            <p:cNvPr id="14" name="图片 1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44894" y="1809550"/>
              <a:ext cx="5049126" cy="3045242"/>
            </a:xfrm>
            <a:prstGeom prst="rect">
              <a:avLst/>
            </a:prstGeom>
          </p:spPr>
        </p:pic>
        <p:pic>
          <p:nvPicPr>
            <p:cNvPr id="15" name="图片 1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334383" y="1809550"/>
              <a:ext cx="4936800" cy="3045242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6963945" y="5077812"/>
              <a:ext cx="41136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600" b="1" dirty="0" smtClean="0">
                  <a:latin typeface="思源宋体 CN" panose="02020400000000000000" charset="-122"/>
                  <a:ea typeface="思源宋体 CN" panose="02020400000000000000" charset="-122"/>
                </a:rPr>
                <a:t>近</a:t>
              </a:r>
              <a:r>
                <a:rPr lang="zh-CN" altLang="zh-CN" sz="1600" b="1" dirty="0">
                  <a:latin typeface="思源宋体 CN" panose="02020400000000000000" charset="-122"/>
                  <a:ea typeface="思源宋体 CN" panose="02020400000000000000" charset="-122"/>
                </a:rPr>
                <a:t>五年新能源汽车及纯电动汽车保有量情况</a:t>
              </a:r>
            </a:p>
          </p:txBody>
        </p:sp>
        <p:sp>
          <p:nvSpPr>
            <p:cNvPr id="3" name="矩形 2"/>
            <p:cNvSpPr/>
            <p:nvPr/>
          </p:nvSpPr>
          <p:spPr>
            <a:xfrm>
              <a:off x="1216037" y="5077812"/>
              <a:ext cx="39068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600" b="1" dirty="0" smtClean="0">
                  <a:latin typeface="思源宋体 CN" panose="02020400000000000000" charset="-122"/>
                  <a:ea typeface="思源宋体 CN" panose="02020400000000000000" charset="-122"/>
                </a:rPr>
                <a:t>近</a:t>
              </a:r>
              <a:r>
                <a:rPr lang="zh-CN" altLang="zh-CN" sz="1600" b="1" dirty="0">
                  <a:latin typeface="思源宋体 CN" panose="02020400000000000000" charset="-122"/>
                  <a:ea typeface="思源宋体 CN" panose="02020400000000000000" charset="-122"/>
                </a:rPr>
                <a:t>五年小型载客汽车和私家车保有量情况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2959" y="1847131"/>
              <a:ext cx="2724012" cy="266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0377" y="1866357"/>
              <a:ext cx="2724012" cy="266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2959" y="1963576"/>
              <a:ext cx="2724012" cy="266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655747" y="1884178"/>
              <a:ext cx="34196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latin typeface="思源宋体 CN" pitchFamily="18" charset="-122"/>
                  <a:ea typeface="思源宋体 CN" pitchFamily="18" charset="-122"/>
                </a:rPr>
                <a:t>近五年小型载客汽车和私家车保有量情况</a:t>
              </a:r>
              <a:endParaRPr lang="zh-CN" altLang="en-US" sz="1400" b="1" dirty="0">
                <a:latin typeface="思源宋体 CN" pitchFamily="18" charset="-122"/>
                <a:ea typeface="思源宋体 CN" pitchFamily="18" charset="-122"/>
              </a:endParaRPr>
            </a:p>
          </p:txBody>
        </p: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2945" y="1884178"/>
              <a:ext cx="2724012" cy="266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5371" y="1920754"/>
              <a:ext cx="2724012" cy="266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7310920" y="1942861"/>
              <a:ext cx="34196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latin typeface="思源宋体 CN" pitchFamily="18" charset="-122"/>
                  <a:ea typeface="思源宋体 CN" pitchFamily="18" charset="-122"/>
                </a:rPr>
                <a:t>近五年新能源汽车及纯电动车保有量情况</a:t>
              </a:r>
              <a:endParaRPr lang="zh-CN" altLang="en-US" sz="1400" b="1" dirty="0">
                <a:latin typeface="思源宋体 CN" pitchFamily="18" charset="-122"/>
                <a:ea typeface="思源宋体 CN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2d9ce158-2ceb-4ba4-9ddd-e2bee44f96f4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Other"/>
  <p:tag name="MH_ORDER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Other"/>
  <p:tag name="MH_ORDER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Other"/>
  <p:tag name="MH_ORDER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Other"/>
  <p:tag name="MH_ORDER" val="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SubTitle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SubTitle"/>
  <p:tag name="MH_ORDER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SubTitle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SubTitle"/>
  <p:tag name="MH_ORDER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Text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Text"/>
  <p:tag name="MH_ORDER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0164059"/>
  <p:tag name="MH_LIBRARY" val="GRAPHIC"/>
  <p:tag name="MH_TYPE" val="Other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0164059"/>
  <p:tag name="MH_LIBRARY" val="GRAPHIC"/>
  <p:tag name="MH_TYPE" val="Other"/>
  <p:tag name="MH_ORDER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0164059"/>
  <p:tag name="MH_LIBRARY" val="GRAPHIC"/>
  <p:tag name="MH_TYPE" val="Other"/>
  <p:tag name="MH_ORDER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0164059"/>
  <p:tag name="MH_LIBRARY" val="GRAPHIC"/>
  <p:tag name="MH_TYPE" val="Other"/>
  <p:tag name="MH_ORDER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0164059"/>
  <p:tag name="MH_LIBRARY" val="GRAPHIC"/>
  <p:tag name="MH_TYPE" val="Other"/>
  <p:tag name="MH_ORDER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0164059"/>
  <p:tag name="MH_LIBRARY" val="GRAPHIC"/>
  <p:tag name="MH_TYPE" val="Other"/>
  <p:tag name="MH_ORDER" val="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0164059"/>
  <p:tag name="MH_LIBRARY" val="GRAPHIC"/>
  <p:tag name="MH_TYPE" val="Other"/>
  <p:tag name="MH_ORDER" val="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0164059"/>
  <p:tag name="MH_LIBRARY" val="GRAPHIC"/>
  <p:tag name="MH_TYPE" val="Other"/>
  <p:tag name="MH_ORDER" val="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0164059"/>
  <p:tag name="MH_LIBRARY" val="GRAPHIC"/>
  <p:tag name="MH_TYPE" val="Other"/>
  <p:tag name="MH_ORDER" val="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0164059"/>
  <p:tag name="MH_LIBRARY" val="GRAPHIC"/>
  <p:tag name="MH_TYPE" val="Other"/>
  <p:tag name="MH_ORDER" val="1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0164059"/>
  <p:tag name="MH_LIBRARY" val="GRAPHIC"/>
  <p:tag name="MH_TYPE" val="Other"/>
  <p:tag name="MH_ORDER" val="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0164059"/>
  <p:tag name="MH_LIBRARY" val="GRAPHIC"/>
  <p:tag name="MH_TYPE" val="Other"/>
  <p:tag name="MH_ORDER" val="1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0164059"/>
  <p:tag name="MH_LIBRARY" val="GRAPHIC"/>
  <p:tag name="MH_TYPE" val="SubTitle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0164059"/>
  <p:tag name="MH_LIBRARY" val="GRAPHIC"/>
  <p:tag name="MH_TYPE" val="SubTitle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0164059"/>
  <p:tag name="MH_LIBRARY" val="GRAPHIC"/>
  <p:tag name="MH_TYPE" val="SubTitle"/>
  <p:tag name="MH_ORDER" val="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0164059"/>
  <p:tag name="MH_LIBRARY" val="GRAPHIC"/>
  <p:tag name="MH_TYPE" val="SubTitle"/>
  <p:tag name="MH_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0164059"/>
  <p:tag name="MH_LIBRARY" val="GRAPHIC"/>
  <p:tag name="MH_TYPE" val="SubTitle"/>
  <p:tag name="MH_ORDER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0164059"/>
  <p:tag name="MH_LIBRARY" val="GRAPHIC"/>
  <p:tag name="MH_TYPE" val="SubTitle"/>
  <p:tag name="MH_ORDER" val="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0164059"/>
  <p:tag name="MH_LIBRARY" val="GRAPHIC"/>
  <p:tag name="MH_TYPE" val="Other"/>
  <p:tag name="MH_ORDER" val="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0164059"/>
  <p:tag name="MH_LIBRARY" val="GRAPHIC"/>
  <p:tag name="MH_TYPE" val="SubTitle"/>
  <p:tag name="MH_ORDER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0164059"/>
  <p:tag name="MH_LIBRARY" val="GRAPHIC"/>
  <p:tag name="MH_TYPE" val="Other"/>
  <p:tag name="MH_ORDER" val="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2164540"/>
  <p:tag name="MH_LIBRARY" val="GRAPHIC"/>
  <p:tag name="MH_TYPE" val="Other"/>
  <p:tag name="MH_ORDER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2164540"/>
  <p:tag name="MH_LIBRARY" val="GRAPHIC"/>
  <p:tag name="MH_TYPE" val="SubTitle"/>
  <p:tag name="MH_ORDER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2164540"/>
  <p:tag name="MH_LIBRARY" val="GRAPHIC"/>
  <p:tag name="MH_TYPE" val="SubTitle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Other"/>
  <p:tag name="MH_ORDE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2164540"/>
  <p:tag name="MH_LIBRARY" val="GRAPHIC"/>
  <p:tag name="MH_TYPE" val="SubTitle"/>
  <p:tag name="MH_ORDER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2164540"/>
  <p:tag name="MH_LIBRARY" val="GRAPHIC"/>
  <p:tag name="MH_TYPE" val="SubTitle"/>
  <p:tag name="MH_ORDER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2164540"/>
  <p:tag name="MH_LIBRARY" val="GRAPHIC"/>
  <p:tag name="MH_TYPE" val="SubTitle"/>
  <p:tag name="MH_ORDER" val="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2164540"/>
  <p:tag name="MH_LIBRARY" val="GRAPHIC"/>
  <p:tag name="MH_TYPE" val="SubTitle"/>
  <p:tag name="MH_ORDER" val="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2164540"/>
  <p:tag name="MH_LIBRARY" val="GRAPHIC"/>
  <p:tag name="MH_TYPE" val="SubTitle"/>
  <p:tag name="MH_ORDER" val="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2164540"/>
  <p:tag name="MH_LIBRARY" val="GRAPHIC"/>
  <p:tag name="MH_TYPE" val="SubTitle"/>
  <p:tag name="MH_ORDER" val="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2164540"/>
  <p:tag name="MH_LIBRARY" val="GRAPHIC"/>
  <p:tag name="MH_TYPE" val="SubTitle"/>
  <p:tag name="MH_ORDER" val="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2164540"/>
  <p:tag name="MH_LIBRARY" val="GRAPHIC"/>
  <p:tag name="MH_TYPE" val="SubTitle"/>
  <p:tag name="MH_ORDER" val="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2164540"/>
  <p:tag name="MH_LIBRARY" val="GRAPHIC"/>
  <p:tag name="MH_TYPE" val="SubTitle"/>
  <p:tag name="MH_ORDER" val="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Other"/>
  <p:tag name="MH_ORDER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4145714"/>
  <p:tag name="MH_LIBRARY" val="GRAPHIC"/>
  <p:tag name="MH_TYPE" val="Other"/>
  <p:tag name="MH_ORDER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4145714"/>
  <p:tag name="MH_LIBRARY" val="GRAPHIC"/>
  <p:tag name="MH_TYPE" val="Other"/>
  <p:tag name="MH_ORDER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4145714"/>
  <p:tag name="MH_LIBRARY" val="GRAPHIC"/>
  <p:tag name="MH_TYPE" val="SubTitle"/>
  <p:tag name="MH_ORDER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4145714"/>
  <p:tag name="MH_LIBRARY" val="GRAPHIC"/>
  <p:tag name="MH_TYPE" val="SubTitle"/>
  <p:tag name="MH_ORDER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4145714"/>
  <p:tag name="MH_LIBRARY" val="GRAPHIC"/>
  <p:tag name="MH_TYPE" val="Other"/>
  <p:tag name="MH_ORDER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1102624"/>
  <p:tag name="MH_LIBRARY" val="GRAPHIC"/>
  <p:tag name="MH_TYPE" val="SubTitle"/>
  <p:tag name="MH_ORDER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1102624"/>
  <p:tag name="MH_LIBRARY" val="GRAPHIC"/>
  <p:tag name="MH_TYPE" val="SubTitle"/>
  <p:tag name="MH_ORDER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1102624"/>
  <p:tag name="MH_LIBRARY" val="GRAPHIC"/>
  <p:tag name="MH_TYPE" val="SubTitle"/>
  <p:tag name="MH_ORDER" val="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Other"/>
  <p:tag name="MH_ORDER" val="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Other"/>
  <p:tag name="MH_ORDER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SubTitle"/>
  <p:tag name="MH_ORDER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SubTitle"/>
  <p:tag name="MH_ORDER" val="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SubTitle"/>
  <p:tag name="MH_ORDER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SubTitle"/>
  <p:tag name="MH_ORDER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1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1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1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4145714"/>
  <p:tag name="MH_LIBRARY" val="GRAPHIC"/>
  <p:tag name="MH_TYPE" val="Other"/>
  <p:tag name="MH_ORDER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4145714"/>
  <p:tag name="MH_LIBRARY" val="GRAPHIC"/>
  <p:tag name="MH_TYPE" val="Other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Title"/>
  <p:tag name="MH_ORDER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4145714"/>
  <p:tag name="MH_LIBRARY" val="GRAPHIC"/>
  <p:tag name="MH_TYPE" val="SubTitle"/>
  <p:tag name="MH_ORDER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4145714"/>
  <p:tag name="MH_LIBRARY" val="GRAPHIC"/>
  <p:tag name="MH_TYPE" val="SubTitle"/>
  <p:tag name="MH_ORDER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4145714"/>
  <p:tag name="MH_LIBRARY" val="GRAPHIC"/>
  <p:tag name="MH_TYPE" val="Other"/>
  <p:tag name="MH_ORDER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5661</Words>
  <Application>Microsoft Office PowerPoint</Application>
  <PresentationFormat>自定义</PresentationFormat>
  <Paragraphs>705</Paragraphs>
  <Slides>48</Slides>
  <Notes>29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49" baseType="lpstr"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陶笑笑</dc:creator>
  <cp:lastModifiedBy>Windows 用户</cp:lastModifiedBy>
  <cp:revision>1636</cp:revision>
  <cp:lastPrinted>2019-04-02T10:57:00Z</cp:lastPrinted>
  <dcterms:created xsi:type="dcterms:W3CDTF">2016-11-24T01:14:00Z</dcterms:created>
  <dcterms:modified xsi:type="dcterms:W3CDTF">2019-04-30T03:19:18Z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